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8" r:id="rId5"/>
    <p:sldId id="269" r:id="rId6"/>
    <p:sldId id="275" r:id="rId7"/>
    <p:sldId id="276" r:id="rId8"/>
    <p:sldId id="271" r:id="rId9"/>
    <p:sldId id="272" r:id="rId10"/>
    <p:sldId id="259" r:id="rId11"/>
    <p:sldId id="277" r:id="rId12"/>
    <p:sldId id="273" r:id="rId13"/>
    <p:sldId id="274" r:id="rId14"/>
    <p:sldId id="284" r:id="rId15"/>
    <p:sldId id="285" r:id="rId16"/>
    <p:sldId id="260" r:id="rId17"/>
    <p:sldId id="270" r:id="rId18"/>
    <p:sldId id="261" r:id="rId19"/>
    <p:sldId id="279" r:id="rId20"/>
    <p:sldId id="280" r:id="rId21"/>
    <p:sldId id="281" r:id="rId22"/>
    <p:sldId id="262" r:id="rId23"/>
    <p:sldId id="283" r:id="rId24"/>
    <p:sldId id="282" r:id="rId25"/>
    <p:sldId id="263" r:id="rId26"/>
    <p:sldId id="265" r:id="rId27"/>
    <p:sldId id="267" r:id="rId28"/>
    <p:sldId id="268"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38"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D35246-F9FA-41AE-8A30-7A8E22099116}"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CEA41E2-0592-43B1-BD81-9C2CFECD24F1}" type="slidenum">
              <a:rPr lang="en-US" smtClean="0"/>
              <a:t>‹#›</a:t>
            </a:fld>
            <a:endParaRPr lang="en-US"/>
          </a:p>
        </p:txBody>
      </p:sp>
    </p:spTree>
    <p:extLst>
      <p:ext uri="{BB962C8B-B14F-4D97-AF65-F5344CB8AC3E}">
        <p14:creationId xmlns:p14="http://schemas.microsoft.com/office/powerpoint/2010/main" val="1449548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D35246-F9FA-41AE-8A30-7A8E22099116}"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CEA41E2-0592-43B1-BD81-9C2CFECD24F1}" type="slidenum">
              <a:rPr lang="en-US" smtClean="0"/>
              <a:t>‹#›</a:t>
            </a:fld>
            <a:endParaRPr lang="en-US"/>
          </a:p>
        </p:txBody>
      </p:sp>
    </p:spTree>
    <p:extLst>
      <p:ext uri="{BB962C8B-B14F-4D97-AF65-F5344CB8AC3E}">
        <p14:creationId xmlns:p14="http://schemas.microsoft.com/office/powerpoint/2010/main" val="1453713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D35246-F9FA-41AE-8A30-7A8E22099116}"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CEA41E2-0592-43B1-BD81-9C2CFECD24F1}"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9919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BD35246-F9FA-41AE-8A30-7A8E22099116}"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EA41E2-0592-43B1-BD81-9C2CFECD24F1}" type="slidenum">
              <a:rPr lang="en-US" smtClean="0"/>
              <a:t>‹#›</a:t>
            </a:fld>
            <a:endParaRPr lang="en-US"/>
          </a:p>
        </p:txBody>
      </p:sp>
    </p:spTree>
    <p:extLst>
      <p:ext uri="{BB962C8B-B14F-4D97-AF65-F5344CB8AC3E}">
        <p14:creationId xmlns:p14="http://schemas.microsoft.com/office/powerpoint/2010/main" val="2277041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BD35246-F9FA-41AE-8A30-7A8E22099116}"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EA41E2-0592-43B1-BD81-9C2CFECD24F1}"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404612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BD35246-F9FA-41AE-8A30-7A8E22099116}"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EA41E2-0592-43B1-BD81-9C2CFECD24F1}" type="slidenum">
              <a:rPr lang="en-US" smtClean="0"/>
              <a:t>‹#›</a:t>
            </a:fld>
            <a:endParaRPr lang="en-US"/>
          </a:p>
        </p:txBody>
      </p:sp>
    </p:spTree>
    <p:extLst>
      <p:ext uri="{BB962C8B-B14F-4D97-AF65-F5344CB8AC3E}">
        <p14:creationId xmlns:p14="http://schemas.microsoft.com/office/powerpoint/2010/main" val="24357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D35246-F9FA-41AE-8A30-7A8E22099116}"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EA41E2-0592-43B1-BD81-9C2CFECD24F1}" type="slidenum">
              <a:rPr lang="en-US" smtClean="0"/>
              <a:t>‹#›</a:t>
            </a:fld>
            <a:endParaRPr lang="en-US"/>
          </a:p>
        </p:txBody>
      </p:sp>
    </p:spTree>
    <p:extLst>
      <p:ext uri="{BB962C8B-B14F-4D97-AF65-F5344CB8AC3E}">
        <p14:creationId xmlns:p14="http://schemas.microsoft.com/office/powerpoint/2010/main" val="23801534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D35246-F9FA-41AE-8A30-7A8E22099116}"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EA41E2-0592-43B1-BD81-9C2CFECD24F1}" type="slidenum">
              <a:rPr lang="en-US" smtClean="0"/>
              <a:t>‹#›</a:t>
            </a:fld>
            <a:endParaRPr lang="en-US"/>
          </a:p>
        </p:txBody>
      </p:sp>
    </p:spTree>
    <p:extLst>
      <p:ext uri="{BB962C8B-B14F-4D97-AF65-F5344CB8AC3E}">
        <p14:creationId xmlns:p14="http://schemas.microsoft.com/office/powerpoint/2010/main" val="3989471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D35246-F9FA-41AE-8A30-7A8E22099116}"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EA41E2-0592-43B1-BD81-9C2CFECD24F1}" type="slidenum">
              <a:rPr lang="en-US" smtClean="0"/>
              <a:t>‹#›</a:t>
            </a:fld>
            <a:endParaRPr lang="en-US"/>
          </a:p>
        </p:txBody>
      </p:sp>
    </p:spTree>
    <p:extLst>
      <p:ext uri="{BB962C8B-B14F-4D97-AF65-F5344CB8AC3E}">
        <p14:creationId xmlns:p14="http://schemas.microsoft.com/office/powerpoint/2010/main" val="1962261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D35246-F9FA-41AE-8A30-7A8E22099116}"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CEA41E2-0592-43B1-BD81-9C2CFECD24F1}" type="slidenum">
              <a:rPr lang="en-US" smtClean="0"/>
              <a:t>‹#›</a:t>
            </a:fld>
            <a:endParaRPr lang="en-US"/>
          </a:p>
        </p:txBody>
      </p:sp>
    </p:spTree>
    <p:extLst>
      <p:ext uri="{BB962C8B-B14F-4D97-AF65-F5344CB8AC3E}">
        <p14:creationId xmlns:p14="http://schemas.microsoft.com/office/powerpoint/2010/main" val="3842664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5246-F9FA-41AE-8A30-7A8E22099116}"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CEA41E2-0592-43B1-BD81-9C2CFECD24F1}" type="slidenum">
              <a:rPr lang="en-US" smtClean="0"/>
              <a:t>‹#›</a:t>
            </a:fld>
            <a:endParaRPr lang="en-US"/>
          </a:p>
        </p:txBody>
      </p:sp>
    </p:spTree>
    <p:extLst>
      <p:ext uri="{BB962C8B-B14F-4D97-AF65-F5344CB8AC3E}">
        <p14:creationId xmlns:p14="http://schemas.microsoft.com/office/powerpoint/2010/main" val="72052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D35246-F9FA-41AE-8A30-7A8E22099116}" type="datetimeFigureOut">
              <a:rPr lang="en-US" smtClean="0"/>
              <a:t>5/4/2020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CEA41E2-0592-43B1-BD81-9C2CFECD24F1}" type="slidenum">
              <a:rPr lang="en-US" smtClean="0"/>
              <a:t>‹#›</a:t>
            </a:fld>
            <a:endParaRPr lang="en-US"/>
          </a:p>
        </p:txBody>
      </p:sp>
    </p:spTree>
    <p:extLst>
      <p:ext uri="{BB962C8B-B14F-4D97-AF65-F5344CB8AC3E}">
        <p14:creationId xmlns:p14="http://schemas.microsoft.com/office/powerpoint/2010/main" val="1968098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BD35246-F9FA-41AE-8A30-7A8E22099116}" type="datetimeFigureOut">
              <a:rPr lang="en-US" smtClean="0"/>
              <a:t>5/4/2020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CEA41E2-0592-43B1-BD81-9C2CFECD24F1}" type="slidenum">
              <a:rPr lang="en-US" smtClean="0"/>
              <a:t>‹#›</a:t>
            </a:fld>
            <a:endParaRPr lang="en-US"/>
          </a:p>
        </p:txBody>
      </p:sp>
    </p:spTree>
    <p:extLst>
      <p:ext uri="{BB962C8B-B14F-4D97-AF65-F5344CB8AC3E}">
        <p14:creationId xmlns:p14="http://schemas.microsoft.com/office/powerpoint/2010/main" val="1238421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D35246-F9FA-41AE-8A30-7A8E22099116}" type="datetimeFigureOut">
              <a:rPr lang="en-US" smtClean="0"/>
              <a:t>5/4/2020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CEA41E2-0592-43B1-BD81-9C2CFECD24F1}" type="slidenum">
              <a:rPr lang="en-US" smtClean="0"/>
              <a:t>‹#›</a:t>
            </a:fld>
            <a:endParaRPr lang="en-US"/>
          </a:p>
        </p:txBody>
      </p:sp>
    </p:spTree>
    <p:extLst>
      <p:ext uri="{BB962C8B-B14F-4D97-AF65-F5344CB8AC3E}">
        <p14:creationId xmlns:p14="http://schemas.microsoft.com/office/powerpoint/2010/main" val="4277902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D35246-F9FA-41AE-8A30-7A8E22099116}"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CEA41E2-0592-43B1-BD81-9C2CFECD24F1}" type="slidenum">
              <a:rPr lang="en-US" smtClean="0"/>
              <a:t>‹#›</a:t>
            </a:fld>
            <a:endParaRPr lang="en-US"/>
          </a:p>
        </p:txBody>
      </p:sp>
    </p:spTree>
    <p:extLst>
      <p:ext uri="{BB962C8B-B14F-4D97-AF65-F5344CB8AC3E}">
        <p14:creationId xmlns:p14="http://schemas.microsoft.com/office/powerpoint/2010/main" val="2354338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D35246-F9FA-41AE-8A30-7A8E22099116}"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EA41E2-0592-43B1-BD81-9C2CFECD24F1}" type="slidenum">
              <a:rPr lang="en-US" smtClean="0"/>
              <a:t>‹#›</a:t>
            </a:fld>
            <a:endParaRPr lang="en-US"/>
          </a:p>
        </p:txBody>
      </p:sp>
    </p:spTree>
    <p:extLst>
      <p:ext uri="{BB962C8B-B14F-4D97-AF65-F5344CB8AC3E}">
        <p14:creationId xmlns:p14="http://schemas.microsoft.com/office/powerpoint/2010/main" val="2937501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BD35246-F9FA-41AE-8A30-7A8E22099116}" type="datetimeFigureOut">
              <a:rPr lang="en-US" smtClean="0"/>
              <a:t>5/4/2020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CEA41E2-0592-43B1-BD81-9C2CFECD24F1}" type="slidenum">
              <a:rPr lang="en-US" smtClean="0"/>
              <a:t>‹#›</a:t>
            </a:fld>
            <a:endParaRPr lang="en-US"/>
          </a:p>
        </p:txBody>
      </p:sp>
    </p:spTree>
    <p:extLst>
      <p:ext uri="{BB962C8B-B14F-4D97-AF65-F5344CB8AC3E}">
        <p14:creationId xmlns:p14="http://schemas.microsoft.com/office/powerpoint/2010/main" val="1632026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0D7D9-04EC-40A1-8B09-D49D04C6A9CF}"/>
              </a:ext>
            </a:extLst>
          </p:cNvPr>
          <p:cNvSpPr>
            <a:spLocks noGrp="1"/>
          </p:cNvSpPr>
          <p:nvPr>
            <p:ph type="ctrTitle"/>
          </p:nvPr>
        </p:nvSpPr>
        <p:spPr/>
        <p:txBody>
          <a:bodyPr/>
          <a:lstStyle/>
          <a:p>
            <a:r>
              <a:rPr lang="en-US" dirty="0"/>
              <a:t>AP Exam – Lab Topics Review</a:t>
            </a:r>
          </a:p>
        </p:txBody>
      </p:sp>
      <p:sp>
        <p:nvSpPr>
          <p:cNvPr id="3" name="Subtitle 2">
            <a:extLst>
              <a:ext uri="{FF2B5EF4-FFF2-40B4-BE49-F238E27FC236}">
                <a16:creationId xmlns:a16="http://schemas.microsoft.com/office/drawing/2014/main" id="{F35A5397-1200-4B56-BA9C-F5F72BF5FAD6}"/>
              </a:ext>
            </a:extLst>
          </p:cNvPr>
          <p:cNvSpPr>
            <a:spLocks noGrp="1"/>
          </p:cNvSpPr>
          <p:nvPr>
            <p:ph type="subTitle" idx="1"/>
          </p:nvPr>
        </p:nvSpPr>
        <p:spPr/>
        <p:txBody>
          <a:bodyPr/>
          <a:lstStyle/>
          <a:p>
            <a:r>
              <a:rPr lang="en-US" dirty="0"/>
              <a:t>Things to know about labs, measurements and data analysis.</a:t>
            </a:r>
          </a:p>
        </p:txBody>
      </p:sp>
    </p:spTree>
    <p:extLst>
      <p:ext uri="{BB962C8B-B14F-4D97-AF65-F5344CB8AC3E}">
        <p14:creationId xmlns:p14="http://schemas.microsoft.com/office/powerpoint/2010/main" val="1611630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5A257-8DD7-4E8B-B1CC-8A5D434E441A}"/>
              </a:ext>
            </a:extLst>
          </p:cNvPr>
          <p:cNvSpPr>
            <a:spLocks noGrp="1"/>
          </p:cNvSpPr>
          <p:nvPr>
            <p:ph type="title"/>
          </p:nvPr>
        </p:nvSpPr>
        <p:spPr/>
        <p:txBody>
          <a:bodyPr/>
          <a:lstStyle/>
          <a:p>
            <a:r>
              <a:rPr lang="en-US" dirty="0"/>
              <a:t>Acid-Base Titrations</a:t>
            </a:r>
          </a:p>
        </p:txBody>
      </p:sp>
      <p:sp>
        <p:nvSpPr>
          <p:cNvPr id="3" name="Content Placeholder 2">
            <a:extLst>
              <a:ext uri="{FF2B5EF4-FFF2-40B4-BE49-F238E27FC236}">
                <a16:creationId xmlns:a16="http://schemas.microsoft.com/office/drawing/2014/main" id="{3215F68C-7025-45C0-A519-82AC6B8F89CC}"/>
              </a:ext>
            </a:extLst>
          </p:cNvPr>
          <p:cNvSpPr>
            <a:spLocks noGrp="1"/>
          </p:cNvSpPr>
          <p:nvPr>
            <p:ph idx="1"/>
          </p:nvPr>
        </p:nvSpPr>
        <p:spPr/>
        <p:txBody>
          <a:bodyPr>
            <a:normAutofit/>
          </a:bodyPr>
          <a:lstStyle/>
          <a:p>
            <a:r>
              <a:rPr lang="en-US" dirty="0"/>
              <a:t>Neutralization reactions, i.e., acid + base → salt + water</a:t>
            </a:r>
          </a:p>
          <a:p>
            <a:r>
              <a:rPr lang="en-US" dirty="0"/>
              <a:t>Titration procedure including washing and filling burets and pipets, selection of indicators</a:t>
            </a:r>
          </a:p>
          <a:p>
            <a:r>
              <a:rPr lang="en-US" dirty="0"/>
              <a:t>Standardizing a solution</a:t>
            </a:r>
          </a:p>
          <a:p>
            <a:r>
              <a:rPr lang="en-US" dirty="0"/>
              <a:t>Titration Curves (EQ </a:t>
            </a:r>
            <a:r>
              <a:rPr lang="en-US" dirty="0" err="1"/>
              <a:t>pt</a:t>
            </a:r>
            <a:r>
              <a:rPr lang="en-US" dirty="0"/>
              <a:t>, ½ EQ </a:t>
            </a:r>
            <a:r>
              <a:rPr lang="en-US" dirty="0" err="1"/>
              <a:t>pt</a:t>
            </a:r>
            <a:r>
              <a:rPr lang="en-US" dirty="0"/>
              <a:t>, buffer region)</a:t>
            </a:r>
          </a:p>
          <a:p>
            <a:r>
              <a:rPr lang="en-US" dirty="0"/>
              <a:t>End-Point vs Equivalence Point</a:t>
            </a:r>
          </a:p>
          <a:p>
            <a:r>
              <a:rPr lang="en-US" dirty="0"/>
              <a:t>Buffering Capacity</a:t>
            </a:r>
          </a:p>
          <a:p>
            <a:r>
              <a:rPr lang="en-US" dirty="0"/>
              <a:t>Polyprotic acid</a:t>
            </a:r>
          </a:p>
          <a:p>
            <a:pPr marL="0" indent="0">
              <a:buNone/>
            </a:pPr>
            <a:endParaRPr lang="en-US" dirty="0"/>
          </a:p>
        </p:txBody>
      </p:sp>
    </p:spTree>
    <p:extLst>
      <p:ext uri="{BB962C8B-B14F-4D97-AF65-F5344CB8AC3E}">
        <p14:creationId xmlns:p14="http://schemas.microsoft.com/office/powerpoint/2010/main" val="3330278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AC89C-3CCA-4DD1-BBFB-B258F56A43A0}"/>
              </a:ext>
            </a:extLst>
          </p:cNvPr>
          <p:cNvSpPr>
            <a:spLocks noGrp="1"/>
          </p:cNvSpPr>
          <p:nvPr>
            <p:ph type="title"/>
          </p:nvPr>
        </p:nvSpPr>
        <p:spPr/>
        <p:txBody>
          <a:bodyPr/>
          <a:lstStyle/>
          <a:p>
            <a:r>
              <a:rPr lang="en-US" dirty="0"/>
              <a:t>Acid-Base Practice </a:t>
            </a:r>
            <a:br>
              <a:rPr lang="en-US" dirty="0"/>
            </a:br>
            <a:r>
              <a:rPr lang="en-US" dirty="0"/>
              <a:t>2016 - #2a-c</a:t>
            </a:r>
          </a:p>
        </p:txBody>
      </p:sp>
      <p:sp>
        <p:nvSpPr>
          <p:cNvPr id="3" name="Content Placeholder 2">
            <a:extLst>
              <a:ext uri="{FF2B5EF4-FFF2-40B4-BE49-F238E27FC236}">
                <a16:creationId xmlns:a16="http://schemas.microsoft.com/office/drawing/2014/main" id="{D4174C69-1BAC-4289-A50C-A9AD7F0D40D1}"/>
              </a:ext>
            </a:extLst>
          </p:cNvPr>
          <p:cNvSpPr>
            <a:spLocks noGrp="1"/>
          </p:cNvSpPr>
          <p:nvPr>
            <p:ph idx="1"/>
          </p:nvPr>
        </p:nvSpPr>
        <p:spPr/>
        <p:txBody>
          <a:bodyPr>
            <a:normAutofit fontScale="92500" lnSpcReduction="10000"/>
          </a:bodyPr>
          <a:lstStyle/>
          <a:p>
            <a:pPr marL="0" indent="0">
              <a:buNone/>
            </a:pPr>
            <a:r>
              <a:rPr lang="en-US" dirty="0"/>
              <a:t>		NaHCO</a:t>
            </a:r>
            <a:r>
              <a:rPr lang="en-US" baseline="-25000" dirty="0"/>
              <a:t>3</a:t>
            </a:r>
            <a:r>
              <a:rPr lang="en-US" dirty="0"/>
              <a:t>(s) + HC</a:t>
            </a:r>
            <a:r>
              <a:rPr lang="en-US" baseline="-25000" dirty="0"/>
              <a:t>2</a:t>
            </a:r>
            <a:r>
              <a:rPr lang="en-US" dirty="0"/>
              <a:t>H</a:t>
            </a:r>
            <a:r>
              <a:rPr lang="en-US" baseline="-25000" dirty="0"/>
              <a:t>3</a:t>
            </a:r>
            <a:r>
              <a:rPr lang="en-US" dirty="0"/>
              <a:t>O</a:t>
            </a:r>
            <a:r>
              <a:rPr lang="en-US" baseline="-25000" dirty="0"/>
              <a:t>2</a:t>
            </a:r>
            <a:r>
              <a:rPr lang="en-US" dirty="0"/>
              <a:t>(</a:t>
            </a:r>
            <a:r>
              <a:rPr lang="en-US" dirty="0" err="1"/>
              <a:t>aq</a:t>
            </a:r>
            <a:r>
              <a:rPr lang="en-US" dirty="0"/>
              <a:t>) → NaC</a:t>
            </a:r>
            <a:r>
              <a:rPr lang="en-US" baseline="-25000" dirty="0"/>
              <a:t>2</a:t>
            </a:r>
            <a:r>
              <a:rPr lang="en-US" dirty="0"/>
              <a:t>H</a:t>
            </a:r>
            <a:r>
              <a:rPr lang="en-US" baseline="-25000" dirty="0"/>
              <a:t>3</a:t>
            </a:r>
            <a:r>
              <a:rPr lang="en-US" dirty="0"/>
              <a:t>O</a:t>
            </a:r>
            <a:r>
              <a:rPr lang="en-US" baseline="-25000" dirty="0"/>
              <a:t>2</a:t>
            </a:r>
            <a:r>
              <a:rPr lang="en-US" dirty="0"/>
              <a:t>(</a:t>
            </a:r>
            <a:r>
              <a:rPr lang="en-US" dirty="0" err="1"/>
              <a:t>aq</a:t>
            </a:r>
            <a:r>
              <a:rPr lang="en-US" dirty="0"/>
              <a:t>) + H</a:t>
            </a:r>
            <a:r>
              <a:rPr lang="en-US" baseline="-25000" dirty="0"/>
              <a:t>2</a:t>
            </a:r>
            <a:r>
              <a:rPr lang="en-US" dirty="0"/>
              <a:t>O(l) + CO</a:t>
            </a:r>
            <a:r>
              <a:rPr lang="en-US" baseline="-25000" dirty="0"/>
              <a:t>2</a:t>
            </a:r>
            <a:r>
              <a:rPr lang="en-US" dirty="0"/>
              <a:t>(g)</a:t>
            </a:r>
          </a:p>
          <a:p>
            <a:r>
              <a:rPr lang="en-US" dirty="0"/>
              <a:t>A student designs an experiment to study the reaction between NaHCO</a:t>
            </a:r>
            <a:r>
              <a:rPr lang="en-US" baseline="-25000" dirty="0"/>
              <a:t>3</a:t>
            </a:r>
            <a:r>
              <a:rPr lang="en-US" dirty="0"/>
              <a:t> and HC</a:t>
            </a:r>
            <a:r>
              <a:rPr lang="en-US" baseline="-25000" dirty="0"/>
              <a:t>2</a:t>
            </a:r>
            <a:r>
              <a:rPr lang="en-US" dirty="0"/>
              <a:t>H</a:t>
            </a:r>
            <a:r>
              <a:rPr lang="en-US" baseline="-25000" dirty="0"/>
              <a:t>3</a:t>
            </a:r>
            <a:r>
              <a:rPr lang="en-US" dirty="0"/>
              <a:t>O</a:t>
            </a:r>
            <a:r>
              <a:rPr lang="en-US" baseline="-25000" dirty="0"/>
              <a:t>2</a:t>
            </a:r>
            <a:r>
              <a:rPr lang="en-US" dirty="0"/>
              <a:t> . The reaction is represented by the equation above. The student places 2.24 g of NaHCO</a:t>
            </a:r>
            <a:r>
              <a:rPr lang="en-US" baseline="-25000" dirty="0"/>
              <a:t>3</a:t>
            </a:r>
            <a:r>
              <a:rPr lang="en-US" dirty="0"/>
              <a:t> in a flask and adds 60.0 mL of 0.875 M HC</a:t>
            </a:r>
            <a:r>
              <a:rPr lang="en-US" baseline="-25000" dirty="0"/>
              <a:t>2</a:t>
            </a:r>
            <a:r>
              <a:rPr lang="en-US" dirty="0"/>
              <a:t>H</a:t>
            </a:r>
            <a:r>
              <a:rPr lang="en-US" baseline="-25000" dirty="0"/>
              <a:t>3</a:t>
            </a:r>
            <a:r>
              <a:rPr lang="en-US" dirty="0"/>
              <a:t>O</a:t>
            </a:r>
            <a:r>
              <a:rPr lang="en-US" baseline="-25000" dirty="0"/>
              <a:t>2</a:t>
            </a:r>
            <a:r>
              <a:rPr lang="en-US" dirty="0"/>
              <a:t> . The student observes the formation of bubbles and that the flask gets cooler as the reaction proceeds.</a:t>
            </a:r>
          </a:p>
          <a:p>
            <a:r>
              <a:rPr lang="en-US" dirty="0"/>
              <a:t>(a) Identify the reaction represented above as an acid-base reaction, precipitation reaction, or redox reaction. Justify your answer.</a:t>
            </a:r>
          </a:p>
          <a:p>
            <a:r>
              <a:rPr lang="en-US" dirty="0"/>
              <a:t>(b) Based on the information above, identify the limiting reactant. Justify your answer with calculations.</a:t>
            </a:r>
          </a:p>
          <a:p>
            <a:r>
              <a:rPr lang="en-US" dirty="0"/>
              <a:t>(c) The student observes that the bubbling is rapid at the beginning of the reaction and gradually slows as the reaction continues. Explain this change in the reaction rate in terms of the collisions between reactant particles.</a:t>
            </a:r>
          </a:p>
        </p:txBody>
      </p:sp>
    </p:spTree>
    <p:extLst>
      <p:ext uri="{BB962C8B-B14F-4D97-AF65-F5344CB8AC3E}">
        <p14:creationId xmlns:p14="http://schemas.microsoft.com/office/powerpoint/2010/main" val="594078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E3394-6588-4EDC-8842-B7052EEBCBD6}"/>
              </a:ext>
            </a:extLst>
          </p:cNvPr>
          <p:cNvSpPr>
            <a:spLocks noGrp="1"/>
          </p:cNvSpPr>
          <p:nvPr>
            <p:ph type="title"/>
          </p:nvPr>
        </p:nvSpPr>
        <p:spPr/>
        <p:txBody>
          <a:bodyPr/>
          <a:lstStyle/>
          <a:p>
            <a:r>
              <a:rPr lang="en-US" dirty="0"/>
              <a:t>Acid-Base Practice</a:t>
            </a:r>
            <a:br>
              <a:rPr lang="en-US" dirty="0"/>
            </a:br>
            <a:r>
              <a:rPr lang="en-US" dirty="0"/>
              <a:t>2017 #3ci &amp; ii</a:t>
            </a:r>
          </a:p>
        </p:txBody>
      </p:sp>
      <p:sp>
        <p:nvSpPr>
          <p:cNvPr id="3" name="Content Placeholder 2">
            <a:extLst>
              <a:ext uri="{FF2B5EF4-FFF2-40B4-BE49-F238E27FC236}">
                <a16:creationId xmlns:a16="http://schemas.microsoft.com/office/drawing/2014/main" id="{905117C8-7B87-4B26-90D2-BB60EB60BB1C}"/>
              </a:ext>
            </a:extLst>
          </p:cNvPr>
          <p:cNvSpPr>
            <a:spLocks noGrp="1"/>
          </p:cNvSpPr>
          <p:nvPr>
            <p:ph idx="1"/>
          </p:nvPr>
        </p:nvSpPr>
        <p:spPr/>
        <p:txBody>
          <a:bodyPr>
            <a:normAutofit/>
          </a:bodyPr>
          <a:lstStyle/>
          <a:p>
            <a:r>
              <a:rPr lang="en-US" dirty="0"/>
              <a:t>Nitrogen monoxide, NO(g), can undergo further reactions to produce acids such as HNO</a:t>
            </a:r>
            <a:r>
              <a:rPr lang="en-US" baseline="-25000" dirty="0"/>
              <a:t>2</a:t>
            </a:r>
            <a:r>
              <a:rPr lang="en-US" dirty="0"/>
              <a:t>, a weak acid with a K</a:t>
            </a:r>
            <a:r>
              <a:rPr lang="en-US" baseline="-25000" dirty="0"/>
              <a:t>a</a:t>
            </a:r>
            <a:r>
              <a:rPr lang="en-US" dirty="0"/>
              <a:t> of 4.0 × 10</a:t>
            </a:r>
            <a:r>
              <a:rPr lang="en-US" baseline="30000" dirty="0"/>
              <a:t>−4</a:t>
            </a:r>
            <a:r>
              <a:rPr lang="en-US" dirty="0"/>
              <a:t> and a </a:t>
            </a:r>
            <a:r>
              <a:rPr lang="en-US" dirty="0" err="1"/>
              <a:t>pK</a:t>
            </a:r>
            <a:r>
              <a:rPr lang="en-US" baseline="-25000" dirty="0" err="1"/>
              <a:t>a</a:t>
            </a:r>
            <a:r>
              <a:rPr lang="en-US" dirty="0"/>
              <a:t> of 3.40.  A student is asked to make a buffer solution with a pH of 3.40 by using 0.100 M HNO</a:t>
            </a:r>
            <a:r>
              <a:rPr lang="en-US" baseline="-25000" dirty="0"/>
              <a:t>2</a:t>
            </a:r>
            <a:r>
              <a:rPr lang="en-US" dirty="0"/>
              <a:t>(</a:t>
            </a:r>
            <a:r>
              <a:rPr lang="en-US" dirty="0" err="1"/>
              <a:t>aq</a:t>
            </a:r>
            <a:r>
              <a:rPr lang="en-US" dirty="0"/>
              <a:t>) and 0.100 M NaOH(</a:t>
            </a:r>
            <a:r>
              <a:rPr lang="en-US" dirty="0" err="1"/>
              <a:t>aq</a:t>
            </a:r>
            <a:r>
              <a:rPr lang="en-US" dirty="0"/>
              <a:t>).</a:t>
            </a:r>
          </a:p>
          <a:p>
            <a:r>
              <a:rPr lang="en-US" dirty="0"/>
              <a:t>(</a:t>
            </a:r>
            <a:r>
              <a:rPr lang="en-US" dirty="0" err="1"/>
              <a:t>i</a:t>
            </a:r>
            <a:r>
              <a:rPr lang="en-US" dirty="0"/>
              <a:t>) Explain why the addition of 0.100 M NaOH(</a:t>
            </a:r>
            <a:r>
              <a:rPr lang="en-US" dirty="0" err="1"/>
              <a:t>aq</a:t>
            </a:r>
            <a:r>
              <a:rPr lang="en-US" dirty="0"/>
              <a:t>) to 0.100 M HNO</a:t>
            </a:r>
            <a:r>
              <a:rPr lang="en-US" baseline="-25000" dirty="0"/>
              <a:t>2</a:t>
            </a:r>
            <a:r>
              <a:rPr lang="en-US" dirty="0"/>
              <a:t>(</a:t>
            </a:r>
            <a:r>
              <a:rPr lang="en-US" dirty="0" err="1"/>
              <a:t>aq</a:t>
            </a:r>
            <a:r>
              <a:rPr lang="en-US" dirty="0"/>
              <a:t>) can result in the formation of a buffer solution. Include the net ionic equation for the reaction that occurs when the student adds the NaOH(</a:t>
            </a:r>
            <a:r>
              <a:rPr lang="en-US" dirty="0" err="1"/>
              <a:t>aq</a:t>
            </a:r>
            <a:r>
              <a:rPr lang="en-US" dirty="0"/>
              <a:t>) to the HNO</a:t>
            </a:r>
            <a:r>
              <a:rPr lang="en-US" baseline="-25000" dirty="0"/>
              <a:t>2</a:t>
            </a:r>
            <a:r>
              <a:rPr lang="en-US" dirty="0"/>
              <a:t>(</a:t>
            </a:r>
            <a:r>
              <a:rPr lang="en-US" dirty="0" err="1"/>
              <a:t>aq</a:t>
            </a:r>
            <a:r>
              <a:rPr lang="en-US" dirty="0"/>
              <a:t>).</a:t>
            </a:r>
          </a:p>
          <a:p>
            <a:r>
              <a:rPr lang="en-US" dirty="0"/>
              <a:t>(ii) Determine the volume, in mL, of 0.100 M NaOH(</a:t>
            </a:r>
            <a:r>
              <a:rPr lang="en-US" dirty="0" err="1"/>
              <a:t>aq</a:t>
            </a:r>
            <a:r>
              <a:rPr lang="en-US" dirty="0"/>
              <a:t>) the student should add to 100. mL of 0.100 M HNO2(</a:t>
            </a:r>
            <a:r>
              <a:rPr lang="en-US" dirty="0" err="1"/>
              <a:t>aq</a:t>
            </a:r>
            <a:r>
              <a:rPr lang="en-US" dirty="0"/>
              <a:t>) to make a buffer solution with a pH of 3.40. Justify your answer.</a:t>
            </a:r>
          </a:p>
        </p:txBody>
      </p:sp>
    </p:spTree>
    <p:extLst>
      <p:ext uri="{BB962C8B-B14F-4D97-AF65-F5344CB8AC3E}">
        <p14:creationId xmlns:p14="http://schemas.microsoft.com/office/powerpoint/2010/main" val="2965659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06E17-E9ED-4723-AC18-C4F6C0604245}"/>
              </a:ext>
            </a:extLst>
          </p:cNvPr>
          <p:cNvSpPr>
            <a:spLocks noGrp="1"/>
          </p:cNvSpPr>
          <p:nvPr>
            <p:ph type="title"/>
          </p:nvPr>
        </p:nvSpPr>
        <p:spPr/>
        <p:txBody>
          <a:bodyPr/>
          <a:lstStyle/>
          <a:p>
            <a:r>
              <a:rPr lang="en-US" dirty="0"/>
              <a:t>Acid-Base Practice</a:t>
            </a:r>
            <a:br>
              <a:rPr lang="en-US" dirty="0"/>
            </a:br>
            <a:r>
              <a:rPr lang="en-US" dirty="0"/>
              <a:t>2017 #3d</a:t>
            </a:r>
          </a:p>
        </p:txBody>
      </p:sp>
      <p:sp>
        <p:nvSpPr>
          <p:cNvPr id="3" name="Content Placeholder 2">
            <a:extLst>
              <a:ext uri="{FF2B5EF4-FFF2-40B4-BE49-F238E27FC236}">
                <a16:creationId xmlns:a16="http://schemas.microsoft.com/office/drawing/2014/main" id="{EA9F7E19-2BF8-4490-A871-E4DE2211CE8E}"/>
              </a:ext>
            </a:extLst>
          </p:cNvPr>
          <p:cNvSpPr>
            <a:spLocks noGrp="1"/>
          </p:cNvSpPr>
          <p:nvPr>
            <p:ph idx="1"/>
          </p:nvPr>
        </p:nvSpPr>
        <p:spPr/>
        <p:txBody>
          <a:bodyPr/>
          <a:lstStyle/>
          <a:p>
            <a:r>
              <a:rPr lang="en-US" dirty="0"/>
              <a:t>(d) A second student makes a buffer by dissolving 0.100 mol of NaNO2(s) in 100. mL of 1.00 M HNO2(</a:t>
            </a:r>
            <a:r>
              <a:rPr lang="en-US" dirty="0" err="1"/>
              <a:t>aq</a:t>
            </a:r>
            <a:r>
              <a:rPr lang="en-US" dirty="0"/>
              <a:t>). Which is more resistant to changes in pH when a strong acid or a strong base is added, the buffer made by the second student or the buffer made by the first student in part (c) ? Justify your answer.</a:t>
            </a:r>
          </a:p>
          <a:p>
            <a:endParaRPr lang="en-US" dirty="0"/>
          </a:p>
        </p:txBody>
      </p:sp>
    </p:spTree>
    <p:extLst>
      <p:ext uri="{BB962C8B-B14F-4D97-AF65-F5344CB8AC3E}">
        <p14:creationId xmlns:p14="http://schemas.microsoft.com/office/powerpoint/2010/main" val="1815074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13DF7-2592-4978-A807-20B8EADB2D24}"/>
              </a:ext>
            </a:extLst>
          </p:cNvPr>
          <p:cNvSpPr>
            <a:spLocks noGrp="1"/>
          </p:cNvSpPr>
          <p:nvPr>
            <p:ph type="title"/>
          </p:nvPr>
        </p:nvSpPr>
        <p:spPr/>
        <p:txBody>
          <a:bodyPr/>
          <a:lstStyle/>
          <a:p>
            <a:r>
              <a:rPr lang="en-US" dirty="0"/>
              <a:t>Acid-Base Practice</a:t>
            </a:r>
            <a:br>
              <a:rPr lang="en-US" dirty="0"/>
            </a:br>
            <a:r>
              <a:rPr lang="en-US" dirty="0"/>
              <a:t>2016 #7a</a:t>
            </a:r>
          </a:p>
        </p:txBody>
      </p:sp>
      <p:sp>
        <p:nvSpPr>
          <p:cNvPr id="3" name="Content Placeholder 2">
            <a:extLst>
              <a:ext uri="{FF2B5EF4-FFF2-40B4-BE49-F238E27FC236}">
                <a16:creationId xmlns:a16="http://schemas.microsoft.com/office/drawing/2014/main" id="{AF8682FE-7641-4079-AF65-6EFC228425C4}"/>
              </a:ext>
            </a:extLst>
          </p:cNvPr>
          <p:cNvSpPr>
            <a:spLocks noGrp="1"/>
          </p:cNvSpPr>
          <p:nvPr>
            <p:ph idx="1"/>
          </p:nvPr>
        </p:nvSpPr>
        <p:spPr>
          <a:xfrm>
            <a:off x="2589213" y="2133600"/>
            <a:ext cx="4296780" cy="3777622"/>
          </a:xfrm>
        </p:spPr>
        <p:txBody>
          <a:bodyPr>
            <a:normAutofit fontScale="92500" lnSpcReduction="20000"/>
          </a:bodyPr>
          <a:lstStyle/>
          <a:p>
            <a:r>
              <a:rPr lang="en-US" dirty="0"/>
              <a:t>A student is given a 25.0 mL sample of a solution of an unknown monoprotic acid and asked to determine the concentration of the acid by titration. The student uses a standardized solution of 0.110 M NaOH(</a:t>
            </a:r>
            <a:r>
              <a:rPr lang="en-US" dirty="0" err="1"/>
              <a:t>aq</a:t>
            </a:r>
            <a:r>
              <a:rPr lang="en-US" dirty="0"/>
              <a:t>), a </a:t>
            </a:r>
            <a:r>
              <a:rPr lang="en-US" dirty="0" err="1"/>
              <a:t>buret</a:t>
            </a:r>
            <a:r>
              <a:rPr lang="en-US" dirty="0"/>
              <a:t>, a flask, an appropriate indicator, and other laboratory equipment necessary for the titration.</a:t>
            </a:r>
          </a:p>
          <a:p>
            <a:r>
              <a:rPr lang="en-US" dirty="0"/>
              <a:t>(a) The images to the right show the </a:t>
            </a:r>
            <a:r>
              <a:rPr lang="en-US" dirty="0" err="1"/>
              <a:t>buret</a:t>
            </a:r>
            <a:r>
              <a:rPr lang="en-US" dirty="0"/>
              <a:t> before the titration begins (below left) and at the end point (below right). What should the student record as the volume of NaOH(</a:t>
            </a:r>
            <a:r>
              <a:rPr lang="en-US" dirty="0" err="1"/>
              <a:t>aq</a:t>
            </a:r>
            <a:r>
              <a:rPr lang="en-US" dirty="0"/>
              <a:t>) delivered to the flask?</a:t>
            </a:r>
          </a:p>
          <a:p>
            <a:endParaRPr lang="en-US" dirty="0"/>
          </a:p>
        </p:txBody>
      </p:sp>
      <p:pic>
        <p:nvPicPr>
          <p:cNvPr id="4" name="Picture 3">
            <a:extLst>
              <a:ext uri="{FF2B5EF4-FFF2-40B4-BE49-F238E27FC236}">
                <a16:creationId xmlns:a16="http://schemas.microsoft.com/office/drawing/2014/main" id="{C31FBB28-4098-4F0B-925F-57794D1E5D41}"/>
              </a:ext>
            </a:extLst>
          </p:cNvPr>
          <p:cNvPicPr>
            <a:picLocks noChangeAspect="1"/>
          </p:cNvPicPr>
          <p:nvPr/>
        </p:nvPicPr>
        <p:blipFill>
          <a:blip r:embed="rId2"/>
          <a:stretch>
            <a:fillRect/>
          </a:stretch>
        </p:blipFill>
        <p:spPr>
          <a:xfrm>
            <a:off x="6979299" y="2016966"/>
            <a:ext cx="4525314" cy="4129513"/>
          </a:xfrm>
          <a:prstGeom prst="rect">
            <a:avLst/>
          </a:prstGeom>
        </p:spPr>
      </p:pic>
    </p:spTree>
    <p:extLst>
      <p:ext uri="{BB962C8B-B14F-4D97-AF65-F5344CB8AC3E}">
        <p14:creationId xmlns:p14="http://schemas.microsoft.com/office/powerpoint/2010/main" val="1506817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F392A-DC78-499E-AEF1-2548A190FECE}"/>
              </a:ext>
            </a:extLst>
          </p:cNvPr>
          <p:cNvSpPr>
            <a:spLocks noGrp="1"/>
          </p:cNvSpPr>
          <p:nvPr>
            <p:ph type="title"/>
          </p:nvPr>
        </p:nvSpPr>
        <p:spPr/>
        <p:txBody>
          <a:bodyPr/>
          <a:lstStyle/>
          <a:p>
            <a:r>
              <a:rPr lang="en-US" dirty="0"/>
              <a:t>Acid-Base Practice</a:t>
            </a:r>
            <a:br>
              <a:rPr lang="en-US" dirty="0"/>
            </a:br>
            <a:r>
              <a:rPr lang="en-US" dirty="0"/>
              <a:t>2016 #7b-c</a:t>
            </a:r>
          </a:p>
        </p:txBody>
      </p:sp>
      <p:sp>
        <p:nvSpPr>
          <p:cNvPr id="3" name="Content Placeholder 2">
            <a:extLst>
              <a:ext uri="{FF2B5EF4-FFF2-40B4-BE49-F238E27FC236}">
                <a16:creationId xmlns:a16="http://schemas.microsoft.com/office/drawing/2014/main" id="{AF6338B2-9E46-4EDC-A7D4-C70638282C11}"/>
              </a:ext>
            </a:extLst>
          </p:cNvPr>
          <p:cNvSpPr>
            <a:spLocks noGrp="1"/>
          </p:cNvSpPr>
          <p:nvPr>
            <p:ph idx="1"/>
          </p:nvPr>
        </p:nvSpPr>
        <p:spPr/>
        <p:txBody>
          <a:bodyPr/>
          <a:lstStyle/>
          <a:p>
            <a:r>
              <a:rPr lang="en-US" dirty="0"/>
              <a:t>(b) Based on the given information and your answer to part (a), determine the value of the concentration of the acid that should be recorded in the student’s lab report.</a:t>
            </a:r>
          </a:p>
          <a:p>
            <a:r>
              <a:rPr lang="en-US" dirty="0"/>
              <a:t>(c) In a second trial, the student accidentally added more NaOH(</a:t>
            </a:r>
            <a:r>
              <a:rPr lang="en-US" dirty="0" err="1"/>
              <a:t>aq</a:t>
            </a:r>
            <a:r>
              <a:rPr lang="en-US" dirty="0"/>
              <a:t>) to the flask than was needed to reach the end point, and then recorded the final volume. Would this error increase, decrease, or have no effect on the calculated acid concentration for the second trial? Justify your answer. </a:t>
            </a:r>
          </a:p>
          <a:p>
            <a:endParaRPr lang="en-US" dirty="0"/>
          </a:p>
        </p:txBody>
      </p:sp>
    </p:spTree>
    <p:extLst>
      <p:ext uri="{BB962C8B-B14F-4D97-AF65-F5344CB8AC3E}">
        <p14:creationId xmlns:p14="http://schemas.microsoft.com/office/powerpoint/2010/main" val="1199760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469FC-8F1A-42BC-AE76-F549F6D7B34C}"/>
              </a:ext>
            </a:extLst>
          </p:cNvPr>
          <p:cNvSpPr>
            <a:spLocks noGrp="1"/>
          </p:cNvSpPr>
          <p:nvPr>
            <p:ph type="title"/>
          </p:nvPr>
        </p:nvSpPr>
        <p:spPr/>
        <p:txBody>
          <a:bodyPr/>
          <a:lstStyle/>
          <a:p>
            <a:r>
              <a:rPr lang="en-US" dirty="0"/>
              <a:t>Chromatography</a:t>
            </a:r>
          </a:p>
        </p:txBody>
      </p:sp>
      <p:sp>
        <p:nvSpPr>
          <p:cNvPr id="3" name="Content Placeholder 2">
            <a:extLst>
              <a:ext uri="{FF2B5EF4-FFF2-40B4-BE49-F238E27FC236}">
                <a16:creationId xmlns:a16="http://schemas.microsoft.com/office/drawing/2014/main" id="{53810F79-5130-436D-9148-52014C35A3D2}"/>
              </a:ext>
            </a:extLst>
          </p:cNvPr>
          <p:cNvSpPr>
            <a:spLocks noGrp="1"/>
          </p:cNvSpPr>
          <p:nvPr>
            <p:ph idx="1"/>
          </p:nvPr>
        </p:nvSpPr>
        <p:spPr/>
        <p:txBody>
          <a:bodyPr>
            <a:normAutofit/>
          </a:bodyPr>
          <a:lstStyle/>
          <a:p>
            <a:r>
              <a:rPr lang="en-US" dirty="0"/>
              <a:t>That chromatography involves a mobile phase and a stationary phase and that separation depends on the components affinity for one or the other</a:t>
            </a:r>
          </a:p>
          <a:p>
            <a:r>
              <a:rPr lang="en-US" dirty="0"/>
              <a:t>How to calculate an Rf value</a:t>
            </a:r>
          </a:p>
          <a:p>
            <a:pPr lvl="1"/>
            <a:r>
              <a:rPr lang="en-US" dirty="0"/>
              <a:t>Travels far – strong affinity for the solvent phase</a:t>
            </a:r>
          </a:p>
          <a:p>
            <a:pPr lvl="1"/>
            <a:r>
              <a:rPr lang="en-US" dirty="0"/>
              <a:t>Doesn’t travel far – strong affinity for the stationary phase</a:t>
            </a:r>
          </a:p>
          <a:p>
            <a:r>
              <a:rPr lang="en-US" dirty="0"/>
              <a:t>Procedure for a simple chromatography experiment.</a:t>
            </a:r>
          </a:p>
          <a:p>
            <a:r>
              <a:rPr lang="en-US" dirty="0"/>
              <a:t>Choosing an appropriate solvent based on polarities</a:t>
            </a:r>
          </a:p>
          <a:p>
            <a:endParaRPr lang="en-US" dirty="0"/>
          </a:p>
          <a:p>
            <a:pPr marL="0" indent="0">
              <a:buNone/>
            </a:pPr>
            <a:endParaRPr lang="en-US" dirty="0"/>
          </a:p>
        </p:txBody>
      </p:sp>
      <p:pic>
        <p:nvPicPr>
          <p:cNvPr id="6" name="Picture 5">
            <a:extLst>
              <a:ext uri="{FF2B5EF4-FFF2-40B4-BE49-F238E27FC236}">
                <a16:creationId xmlns:a16="http://schemas.microsoft.com/office/drawing/2014/main" id="{E50CAAC3-764D-42BE-A197-71DB178BAE19}"/>
              </a:ext>
            </a:extLst>
          </p:cNvPr>
          <p:cNvPicPr>
            <a:picLocks noChangeAspect="1"/>
          </p:cNvPicPr>
          <p:nvPr/>
        </p:nvPicPr>
        <p:blipFill>
          <a:blip r:embed="rId2"/>
          <a:stretch>
            <a:fillRect/>
          </a:stretch>
        </p:blipFill>
        <p:spPr>
          <a:xfrm>
            <a:off x="2888038" y="4915542"/>
            <a:ext cx="5946140" cy="995680"/>
          </a:xfrm>
          <a:prstGeom prst="rect">
            <a:avLst/>
          </a:prstGeom>
        </p:spPr>
      </p:pic>
    </p:spTree>
    <p:extLst>
      <p:ext uri="{BB962C8B-B14F-4D97-AF65-F5344CB8AC3E}">
        <p14:creationId xmlns:p14="http://schemas.microsoft.com/office/powerpoint/2010/main" val="2527860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9342A-371E-4188-9423-57A811143A9E}"/>
              </a:ext>
            </a:extLst>
          </p:cNvPr>
          <p:cNvSpPr>
            <a:spLocks noGrp="1"/>
          </p:cNvSpPr>
          <p:nvPr>
            <p:ph type="title"/>
          </p:nvPr>
        </p:nvSpPr>
        <p:spPr/>
        <p:txBody>
          <a:bodyPr/>
          <a:lstStyle/>
          <a:p>
            <a:r>
              <a:rPr lang="en-US" dirty="0"/>
              <a:t>Chromatography – Practice</a:t>
            </a:r>
            <a:br>
              <a:rPr lang="en-US" dirty="0"/>
            </a:br>
            <a:r>
              <a:rPr lang="en-US" dirty="0"/>
              <a:t>2017 #4</a:t>
            </a:r>
          </a:p>
        </p:txBody>
      </p:sp>
      <p:sp>
        <p:nvSpPr>
          <p:cNvPr id="3" name="Content Placeholder 2">
            <a:extLst>
              <a:ext uri="{FF2B5EF4-FFF2-40B4-BE49-F238E27FC236}">
                <a16:creationId xmlns:a16="http://schemas.microsoft.com/office/drawing/2014/main" id="{7C93B51A-030C-4E71-8DA3-457041F40320}"/>
              </a:ext>
            </a:extLst>
          </p:cNvPr>
          <p:cNvSpPr>
            <a:spLocks noGrp="1"/>
          </p:cNvSpPr>
          <p:nvPr>
            <p:ph idx="1"/>
          </p:nvPr>
        </p:nvSpPr>
        <p:spPr>
          <a:xfrm>
            <a:off x="2589212" y="2133600"/>
            <a:ext cx="7349547" cy="1888811"/>
          </a:xfrm>
        </p:spPr>
        <p:txBody>
          <a:bodyPr>
            <a:normAutofit fontScale="70000" lnSpcReduction="20000"/>
          </a:bodyPr>
          <a:lstStyle/>
          <a:p>
            <a:r>
              <a:rPr lang="en-US" dirty="0"/>
              <a:t>A student investigates various dyes using paper chromatography. The student has samples of three pure dyes, labeled A, B, and C, and an unknown sample that contains one of the three dyes. The student prepares the chromatography chambers shown above on the left by putting a drop of each dye at the indicated position on the chromatography paper (a polar material) and standing the paper in a nonpolar solvent. The developed chromatograms are shown above on the right.</a:t>
            </a:r>
          </a:p>
          <a:p>
            <a:r>
              <a:rPr lang="en-US" dirty="0"/>
              <a:t>(a) Which dye (A, B, or C) is the least polar? Justify your answer in terms of the interactions between the dyes and the solvent or between the dyes and the paper.</a:t>
            </a:r>
          </a:p>
          <a:p>
            <a:r>
              <a:rPr lang="en-US" dirty="0"/>
              <a:t>(b) Which dye is present in the unknown sample? Justify your answer. </a:t>
            </a:r>
          </a:p>
        </p:txBody>
      </p:sp>
      <p:pic>
        <p:nvPicPr>
          <p:cNvPr id="5" name="Picture 4">
            <a:extLst>
              <a:ext uri="{FF2B5EF4-FFF2-40B4-BE49-F238E27FC236}">
                <a16:creationId xmlns:a16="http://schemas.microsoft.com/office/drawing/2014/main" id="{5A303E57-E06B-42E7-AE95-C0E069C1857D}"/>
              </a:ext>
            </a:extLst>
          </p:cNvPr>
          <p:cNvPicPr>
            <a:picLocks noChangeAspect="1"/>
          </p:cNvPicPr>
          <p:nvPr/>
        </p:nvPicPr>
        <p:blipFill>
          <a:blip r:embed="rId2"/>
          <a:stretch>
            <a:fillRect/>
          </a:stretch>
        </p:blipFill>
        <p:spPr>
          <a:xfrm>
            <a:off x="2875800" y="4022411"/>
            <a:ext cx="6848874" cy="2521389"/>
          </a:xfrm>
          <a:prstGeom prst="rect">
            <a:avLst/>
          </a:prstGeom>
        </p:spPr>
      </p:pic>
    </p:spTree>
    <p:extLst>
      <p:ext uri="{BB962C8B-B14F-4D97-AF65-F5344CB8AC3E}">
        <p14:creationId xmlns:p14="http://schemas.microsoft.com/office/powerpoint/2010/main" val="1496193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5F595-3632-4753-945C-0E3DB97B6678}"/>
              </a:ext>
            </a:extLst>
          </p:cNvPr>
          <p:cNvSpPr>
            <a:spLocks noGrp="1"/>
          </p:cNvSpPr>
          <p:nvPr>
            <p:ph type="title"/>
          </p:nvPr>
        </p:nvSpPr>
        <p:spPr/>
        <p:txBody>
          <a:bodyPr/>
          <a:lstStyle/>
          <a:p>
            <a:r>
              <a:rPr lang="en-US" dirty="0"/>
              <a:t>Bonding &amp; Properties</a:t>
            </a:r>
          </a:p>
        </p:txBody>
      </p:sp>
      <p:pic>
        <p:nvPicPr>
          <p:cNvPr id="4" name="Content Placeholder 3">
            <a:extLst>
              <a:ext uri="{FF2B5EF4-FFF2-40B4-BE49-F238E27FC236}">
                <a16:creationId xmlns:a16="http://schemas.microsoft.com/office/drawing/2014/main" id="{BF1B7974-A8C9-4FB4-B696-AE7712D7A95F}"/>
              </a:ext>
            </a:extLst>
          </p:cNvPr>
          <p:cNvPicPr>
            <a:picLocks noGrp="1" noChangeAspect="1"/>
          </p:cNvPicPr>
          <p:nvPr>
            <p:ph idx="1"/>
          </p:nvPr>
        </p:nvPicPr>
        <p:blipFill>
          <a:blip r:embed="rId2"/>
          <a:stretch>
            <a:fillRect/>
          </a:stretch>
        </p:blipFill>
        <p:spPr>
          <a:xfrm>
            <a:off x="3010285" y="1905000"/>
            <a:ext cx="6171429" cy="3085714"/>
          </a:xfrm>
          <a:prstGeom prst="rect">
            <a:avLst/>
          </a:prstGeom>
        </p:spPr>
      </p:pic>
    </p:spTree>
    <p:extLst>
      <p:ext uri="{BB962C8B-B14F-4D97-AF65-F5344CB8AC3E}">
        <p14:creationId xmlns:p14="http://schemas.microsoft.com/office/powerpoint/2010/main" val="2868387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033A9-3191-4ADE-A772-8820C3ABBB52}"/>
              </a:ext>
            </a:extLst>
          </p:cNvPr>
          <p:cNvSpPr>
            <a:spLocks noGrp="1"/>
          </p:cNvSpPr>
          <p:nvPr>
            <p:ph type="title"/>
          </p:nvPr>
        </p:nvSpPr>
        <p:spPr/>
        <p:txBody>
          <a:bodyPr/>
          <a:lstStyle/>
          <a:p>
            <a:r>
              <a:rPr lang="en-US" dirty="0"/>
              <a:t>Bonding and Solutions – Practice</a:t>
            </a:r>
            <a:br>
              <a:rPr lang="en-US" dirty="0"/>
            </a:br>
            <a:r>
              <a:rPr lang="en-US" dirty="0"/>
              <a:t>2016 - #3</a:t>
            </a:r>
          </a:p>
        </p:txBody>
      </p:sp>
      <p:sp>
        <p:nvSpPr>
          <p:cNvPr id="3" name="Content Placeholder 2">
            <a:extLst>
              <a:ext uri="{FF2B5EF4-FFF2-40B4-BE49-F238E27FC236}">
                <a16:creationId xmlns:a16="http://schemas.microsoft.com/office/drawing/2014/main" id="{87105AAA-BB53-43C6-83B2-5AA3B41BAFC9}"/>
              </a:ext>
            </a:extLst>
          </p:cNvPr>
          <p:cNvSpPr>
            <a:spLocks noGrp="1"/>
          </p:cNvSpPr>
          <p:nvPr>
            <p:ph idx="1"/>
          </p:nvPr>
        </p:nvSpPr>
        <p:spPr>
          <a:xfrm>
            <a:off x="2589212" y="2133600"/>
            <a:ext cx="4138160" cy="3777622"/>
          </a:xfrm>
        </p:spPr>
        <p:txBody>
          <a:bodyPr>
            <a:normAutofit fontScale="92500" lnSpcReduction="20000"/>
          </a:bodyPr>
          <a:lstStyle/>
          <a:p>
            <a:pPr marL="0" indent="0">
              <a:buNone/>
            </a:pPr>
            <a:r>
              <a:rPr lang="en-US" dirty="0"/>
              <a:t>			M + I</a:t>
            </a:r>
            <a:r>
              <a:rPr lang="en-US" baseline="-25000" dirty="0"/>
              <a:t>2</a:t>
            </a:r>
            <a:r>
              <a:rPr lang="en-US" dirty="0"/>
              <a:t> → MI</a:t>
            </a:r>
            <a:r>
              <a:rPr lang="en-US" baseline="-25000" dirty="0"/>
              <a:t>2</a:t>
            </a:r>
          </a:p>
          <a:p>
            <a:r>
              <a:rPr lang="en-US" dirty="0"/>
              <a:t>To determine the molar mass of an unknown metal, M, a student reacts iodine with an excess of the metal to form the water-soluble compound MI</a:t>
            </a:r>
            <a:r>
              <a:rPr lang="en-US" baseline="-25000" dirty="0"/>
              <a:t>2</a:t>
            </a:r>
            <a:r>
              <a:rPr lang="en-US" dirty="0"/>
              <a:t>, as represented by the equation above. The reaction proceeds until all of the I</a:t>
            </a:r>
            <a:r>
              <a:rPr lang="en-US" baseline="-25000" dirty="0"/>
              <a:t>2</a:t>
            </a:r>
            <a:r>
              <a:rPr lang="en-US" dirty="0"/>
              <a:t> is consumed. The MI</a:t>
            </a:r>
            <a:r>
              <a:rPr lang="en-US" baseline="-25000" dirty="0"/>
              <a:t>2</a:t>
            </a:r>
            <a:r>
              <a:rPr lang="en-US" dirty="0"/>
              <a:t>(</a:t>
            </a:r>
            <a:r>
              <a:rPr lang="en-US" dirty="0" err="1"/>
              <a:t>aq</a:t>
            </a:r>
            <a:r>
              <a:rPr lang="en-US" dirty="0"/>
              <a:t>) solution is quantitatively collected and heated to remove the water, and the product is dried and weighed to constant mass. The experimental steps are represented to the right, followed by a data table.</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4" name="Picture 3">
            <a:extLst>
              <a:ext uri="{FF2B5EF4-FFF2-40B4-BE49-F238E27FC236}">
                <a16:creationId xmlns:a16="http://schemas.microsoft.com/office/drawing/2014/main" id="{95A2D7F7-496B-4B00-81AA-9C6BB85292A9}"/>
              </a:ext>
            </a:extLst>
          </p:cNvPr>
          <p:cNvPicPr/>
          <p:nvPr/>
        </p:nvPicPr>
        <p:blipFill rotWithShape="1">
          <a:blip r:embed="rId2"/>
          <a:srcRect l="31263" t="18192" r="32542" b="30192"/>
          <a:stretch/>
        </p:blipFill>
        <p:spPr bwMode="auto">
          <a:xfrm>
            <a:off x="7095100" y="1974448"/>
            <a:ext cx="4409512" cy="393677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01777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9852F-C538-4E03-974F-6C6751DB2C88}"/>
              </a:ext>
            </a:extLst>
          </p:cNvPr>
          <p:cNvSpPr>
            <a:spLocks noGrp="1"/>
          </p:cNvSpPr>
          <p:nvPr>
            <p:ph type="title"/>
          </p:nvPr>
        </p:nvSpPr>
        <p:spPr/>
        <p:txBody>
          <a:bodyPr/>
          <a:lstStyle/>
          <a:p>
            <a:r>
              <a:rPr lang="en-US" dirty="0"/>
              <a:t>Beer – Lambert Law</a:t>
            </a:r>
          </a:p>
        </p:txBody>
      </p:sp>
      <p:sp>
        <p:nvSpPr>
          <p:cNvPr id="3" name="Content Placeholder 2">
            <a:extLst>
              <a:ext uri="{FF2B5EF4-FFF2-40B4-BE49-F238E27FC236}">
                <a16:creationId xmlns:a16="http://schemas.microsoft.com/office/drawing/2014/main" id="{3B7DA42C-5CBC-4C13-8F95-71B9A9F48990}"/>
              </a:ext>
            </a:extLst>
          </p:cNvPr>
          <p:cNvSpPr>
            <a:spLocks noGrp="1"/>
          </p:cNvSpPr>
          <p:nvPr>
            <p:ph idx="1"/>
          </p:nvPr>
        </p:nvSpPr>
        <p:spPr/>
        <p:txBody>
          <a:bodyPr>
            <a:normAutofit fontScale="92500" lnSpcReduction="10000"/>
          </a:bodyPr>
          <a:lstStyle/>
          <a:p>
            <a:r>
              <a:rPr lang="en-US" dirty="0"/>
              <a:t>Colored solutions (involving transition metals)</a:t>
            </a:r>
          </a:p>
          <a:p>
            <a:r>
              <a:rPr lang="en-US" dirty="0"/>
              <a:t>A = </a:t>
            </a:r>
            <a:r>
              <a:rPr lang="en-US" dirty="0" err="1"/>
              <a:t>abc</a:t>
            </a:r>
            <a:endParaRPr lang="en-US" dirty="0"/>
          </a:p>
          <a:p>
            <a:pPr lvl="1"/>
            <a:r>
              <a:rPr lang="en-US" dirty="0"/>
              <a:t>A = absorbance, the darker the color, the more absorbance, the greater the concentration</a:t>
            </a:r>
          </a:p>
          <a:p>
            <a:pPr lvl="1"/>
            <a:r>
              <a:rPr lang="en-US" dirty="0"/>
              <a:t>a = molar </a:t>
            </a:r>
            <a:r>
              <a:rPr lang="en-US" dirty="0" err="1"/>
              <a:t>absorbtivity</a:t>
            </a:r>
            <a:r>
              <a:rPr lang="en-US" dirty="0"/>
              <a:t> </a:t>
            </a:r>
          </a:p>
          <a:p>
            <a:pPr lvl="1"/>
            <a:r>
              <a:rPr lang="en-US" dirty="0"/>
              <a:t>b = path length (width of the cuvette) </a:t>
            </a:r>
          </a:p>
          <a:p>
            <a:pPr lvl="1"/>
            <a:r>
              <a:rPr lang="en-US" dirty="0"/>
              <a:t>c = concentration</a:t>
            </a:r>
          </a:p>
          <a:p>
            <a:r>
              <a:rPr lang="en-US" dirty="0"/>
              <a:t>Absorbance and Concentration are directly related.</a:t>
            </a:r>
          </a:p>
          <a:p>
            <a:r>
              <a:rPr lang="en-US" dirty="0"/>
              <a:t>Optimum wavelength to use in a colorimeter or </a:t>
            </a:r>
            <a:r>
              <a:rPr lang="en-US" dirty="0" err="1"/>
              <a:t>spectrophometer</a:t>
            </a:r>
            <a:r>
              <a:rPr lang="en-US" dirty="0"/>
              <a:t> is that of the complementary color to the color of the solution (i.e., the color that gives the highest absorbance)</a:t>
            </a:r>
          </a:p>
          <a:p>
            <a:r>
              <a:rPr lang="en-US" dirty="0"/>
              <a:t>Dilutions and Glassware (</a:t>
            </a:r>
            <a:r>
              <a:rPr lang="en-US" dirty="0" err="1"/>
              <a:t>buret</a:t>
            </a:r>
            <a:r>
              <a:rPr lang="en-US" dirty="0"/>
              <a:t>, pipet, volumetric flask, safety)</a:t>
            </a:r>
          </a:p>
          <a:p>
            <a:endParaRPr lang="en-US" dirty="0"/>
          </a:p>
        </p:txBody>
      </p:sp>
    </p:spTree>
    <p:extLst>
      <p:ext uri="{BB962C8B-B14F-4D97-AF65-F5344CB8AC3E}">
        <p14:creationId xmlns:p14="http://schemas.microsoft.com/office/powerpoint/2010/main" val="3314607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A6E4B-DE18-4EDC-ABBD-A3CFC5BD9251}"/>
              </a:ext>
            </a:extLst>
          </p:cNvPr>
          <p:cNvSpPr>
            <a:spLocks noGrp="1"/>
          </p:cNvSpPr>
          <p:nvPr>
            <p:ph type="title"/>
          </p:nvPr>
        </p:nvSpPr>
        <p:spPr/>
        <p:txBody>
          <a:bodyPr/>
          <a:lstStyle/>
          <a:p>
            <a:r>
              <a:rPr lang="en-US" dirty="0"/>
              <a:t>Bonding and Solutions – Practice</a:t>
            </a:r>
            <a:br>
              <a:rPr lang="en-US" dirty="0"/>
            </a:br>
            <a:r>
              <a:rPr lang="en-US" dirty="0"/>
              <a:t>2016 - #3a-c</a:t>
            </a:r>
          </a:p>
        </p:txBody>
      </p:sp>
      <p:sp>
        <p:nvSpPr>
          <p:cNvPr id="3" name="Content Placeholder 2">
            <a:extLst>
              <a:ext uri="{FF2B5EF4-FFF2-40B4-BE49-F238E27FC236}">
                <a16:creationId xmlns:a16="http://schemas.microsoft.com/office/drawing/2014/main" id="{BF9A6352-69A8-4A31-93C4-FF753A1083E4}"/>
              </a:ext>
            </a:extLst>
          </p:cNvPr>
          <p:cNvSpPr>
            <a:spLocks noGrp="1"/>
          </p:cNvSpPr>
          <p:nvPr>
            <p:ph idx="1"/>
          </p:nvPr>
        </p:nvSpPr>
        <p:spPr/>
        <p:txBody>
          <a:bodyPr>
            <a:normAutofit/>
          </a:bodyPr>
          <a:lstStyle/>
          <a:p>
            <a:r>
              <a:rPr lang="en-US" dirty="0"/>
              <a:t>(a) Given that the metal M is in excess, calculate the number of moles of I</a:t>
            </a:r>
            <a:r>
              <a:rPr lang="en-US" baseline="-25000" dirty="0"/>
              <a:t>2</a:t>
            </a:r>
            <a:r>
              <a:rPr lang="en-US" dirty="0"/>
              <a:t> that reacted.</a:t>
            </a:r>
          </a:p>
          <a:p>
            <a:pPr marL="0" indent="0">
              <a:buNone/>
            </a:pPr>
            <a:endParaRPr lang="en-US" dirty="0"/>
          </a:p>
          <a:p>
            <a:r>
              <a:rPr lang="en-US" dirty="0"/>
              <a:t>(b) Calculate the molar mass of the unknown metal M.</a:t>
            </a:r>
          </a:p>
          <a:p>
            <a:endParaRPr lang="en-US" dirty="0"/>
          </a:p>
          <a:p>
            <a:r>
              <a:rPr lang="en-US" dirty="0"/>
              <a:t>The student hypothesizes that the compound formed in the synthesis reaction is ionic.</a:t>
            </a:r>
          </a:p>
          <a:p>
            <a:r>
              <a:rPr lang="en-US" dirty="0"/>
              <a:t>(c) Propose an experimental test the student could perform that could be used to support the hypothesis. Explain how the results of the test would support the hypothesis if the substance was ionic. </a:t>
            </a:r>
          </a:p>
          <a:p>
            <a:endParaRPr lang="en-US" dirty="0"/>
          </a:p>
        </p:txBody>
      </p:sp>
    </p:spTree>
    <p:extLst>
      <p:ext uri="{BB962C8B-B14F-4D97-AF65-F5344CB8AC3E}">
        <p14:creationId xmlns:p14="http://schemas.microsoft.com/office/powerpoint/2010/main" val="1424970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30A6B-4604-471A-94A4-84536C638CB6}"/>
              </a:ext>
            </a:extLst>
          </p:cNvPr>
          <p:cNvSpPr>
            <a:spLocks noGrp="1"/>
          </p:cNvSpPr>
          <p:nvPr>
            <p:ph type="title"/>
          </p:nvPr>
        </p:nvSpPr>
        <p:spPr/>
        <p:txBody>
          <a:bodyPr/>
          <a:lstStyle/>
          <a:p>
            <a:r>
              <a:rPr lang="en-US" dirty="0"/>
              <a:t>Bonding and Solutions – Practice</a:t>
            </a:r>
            <a:br>
              <a:rPr lang="en-US" dirty="0"/>
            </a:br>
            <a:r>
              <a:rPr lang="en-US" dirty="0"/>
              <a:t>2016 - #3d</a:t>
            </a:r>
          </a:p>
        </p:txBody>
      </p:sp>
      <p:sp>
        <p:nvSpPr>
          <p:cNvPr id="3" name="Content Placeholder 2">
            <a:extLst>
              <a:ext uri="{FF2B5EF4-FFF2-40B4-BE49-F238E27FC236}">
                <a16:creationId xmlns:a16="http://schemas.microsoft.com/office/drawing/2014/main" id="{08D0B493-8CF4-428C-9947-433162841A83}"/>
              </a:ext>
            </a:extLst>
          </p:cNvPr>
          <p:cNvSpPr>
            <a:spLocks noGrp="1"/>
          </p:cNvSpPr>
          <p:nvPr>
            <p:ph idx="1"/>
          </p:nvPr>
        </p:nvSpPr>
        <p:spPr/>
        <p:txBody>
          <a:bodyPr/>
          <a:lstStyle/>
          <a:p>
            <a:r>
              <a:rPr lang="en-US" dirty="0"/>
              <a:t>The student hypothesizes that Br</a:t>
            </a:r>
            <a:r>
              <a:rPr lang="en-US" baseline="-25000" dirty="0"/>
              <a:t>2</a:t>
            </a:r>
            <a:r>
              <a:rPr lang="en-US" dirty="0"/>
              <a:t> will react with metal M more vigorously than I</a:t>
            </a:r>
            <a:r>
              <a:rPr lang="en-US" baseline="-25000" dirty="0"/>
              <a:t>2</a:t>
            </a:r>
            <a:r>
              <a:rPr lang="en-US" dirty="0"/>
              <a:t> did because Br</a:t>
            </a:r>
            <a:r>
              <a:rPr lang="en-US" baseline="-25000" dirty="0"/>
              <a:t>2</a:t>
            </a:r>
            <a:r>
              <a:rPr lang="en-US" dirty="0"/>
              <a:t> is a liquid at room temperature.</a:t>
            </a:r>
          </a:p>
          <a:p>
            <a:r>
              <a:rPr lang="en-US" dirty="0"/>
              <a:t>(d) Explain why I</a:t>
            </a:r>
            <a:r>
              <a:rPr lang="en-US" baseline="-25000" dirty="0"/>
              <a:t>2</a:t>
            </a:r>
            <a:r>
              <a:rPr lang="en-US" dirty="0"/>
              <a:t> is a solid at room temperature whereas Br</a:t>
            </a:r>
            <a:r>
              <a:rPr lang="en-US" baseline="-25000" dirty="0"/>
              <a:t>2</a:t>
            </a:r>
            <a:r>
              <a:rPr lang="en-US" dirty="0"/>
              <a:t> is a liquid. Your explanation should clearly reference the types and relative strengths of the intermolecular forces present in each substance.</a:t>
            </a:r>
          </a:p>
        </p:txBody>
      </p:sp>
    </p:spTree>
    <p:extLst>
      <p:ext uri="{BB962C8B-B14F-4D97-AF65-F5344CB8AC3E}">
        <p14:creationId xmlns:p14="http://schemas.microsoft.com/office/powerpoint/2010/main" val="29779963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446B0-F2AE-4585-BF5C-8704AF4FC262}"/>
              </a:ext>
            </a:extLst>
          </p:cNvPr>
          <p:cNvSpPr>
            <a:spLocks noGrp="1"/>
          </p:cNvSpPr>
          <p:nvPr>
            <p:ph type="title"/>
          </p:nvPr>
        </p:nvSpPr>
        <p:spPr/>
        <p:txBody>
          <a:bodyPr/>
          <a:lstStyle/>
          <a:p>
            <a:r>
              <a:rPr lang="en-US" dirty="0"/>
              <a:t>Kinetics</a:t>
            </a:r>
          </a:p>
        </p:txBody>
      </p:sp>
      <p:sp>
        <p:nvSpPr>
          <p:cNvPr id="3" name="Content Placeholder 2">
            <a:extLst>
              <a:ext uri="{FF2B5EF4-FFF2-40B4-BE49-F238E27FC236}">
                <a16:creationId xmlns:a16="http://schemas.microsoft.com/office/drawing/2014/main" id="{7FCE30E2-82FD-40E9-8522-64D835B1C5D0}"/>
              </a:ext>
            </a:extLst>
          </p:cNvPr>
          <p:cNvSpPr>
            <a:spLocks noGrp="1"/>
          </p:cNvSpPr>
          <p:nvPr>
            <p:ph idx="1"/>
          </p:nvPr>
        </p:nvSpPr>
        <p:spPr>
          <a:xfrm>
            <a:off x="2589212" y="2133600"/>
            <a:ext cx="4180704" cy="3777622"/>
          </a:xfrm>
        </p:spPr>
        <p:txBody>
          <a:bodyPr>
            <a:normAutofit fontScale="77500" lnSpcReduction="20000"/>
          </a:bodyPr>
          <a:lstStyle/>
          <a:p>
            <a:r>
              <a:rPr lang="en-US" dirty="0"/>
              <a:t>Particle size, concentration and temperature affect the speed of a chemical reaction </a:t>
            </a:r>
          </a:p>
          <a:p>
            <a:r>
              <a:rPr lang="en-US" dirty="0"/>
              <a:t>Design an experiment with controls, to investigate the speed of a chemical reaction (including how to measure the rate of reaction)</a:t>
            </a:r>
          </a:p>
          <a:p>
            <a:r>
              <a:rPr lang="en-US" dirty="0"/>
              <a:t>To interpret data that is generated in such an experiment including graphical representations</a:t>
            </a:r>
          </a:p>
          <a:p>
            <a:r>
              <a:rPr lang="en-US" dirty="0"/>
              <a:t>Using initial rate and concentration data to determine a reaction rate law</a:t>
            </a:r>
          </a:p>
          <a:p>
            <a:r>
              <a:rPr lang="en-US" dirty="0"/>
              <a:t>The relationship between changes of rate and orders of reaction</a:t>
            </a:r>
          </a:p>
          <a:p>
            <a:r>
              <a:rPr lang="en-US" dirty="0"/>
              <a:t>The shape and interpretation of graphs as they relate to zeroth, first and second order reactions</a:t>
            </a:r>
          </a:p>
          <a:p>
            <a:pPr marL="0" indent="0">
              <a:buNone/>
            </a:pPr>
            <a:endParaRPr lang="en-US" dirty="0"/>
          </a:p>
          <a:p>
            <a:endParaRPr lang="en-US" dirty="0"/>
          </a:p>
          <a:p>
            <a:endParaRPr lang="en-US" dirty="0"/>
          </a:p>
          <a:p>
            <a:endParaRPr lang="en-US" dirty="0"/>
          </a:p>
        </p:txBody>
      </p:sp>
      <p:pic>
        <p:nvPicPr>
          <p:cNvPr id="4" name="Picture 3">
            <a:extLst>
              <a:ext uri="{FF2B5EF4-FFF2-40B4-BE49-F238E27FC236}">
                <a16:creationId xmlns:a16="http://schemas.microsoft.com/office/drawing/2014/main" id="{D00C5F96-F182-4332-808A-313D8D9A6CCA}"/>
              </a:ext>
            </a:extLst>
          </p:cNvPr>
          <p:cNvPicPr>
            <a:picLocks noChangeAspect="1"/>
          </p:cNvPicPr>
          <p:nvPr/>
        </p:nvPicPr>
        <p:blipFill>
          <a:blip r:embed="rId2"/>
          <a:stretch>
            <a:fillRect/>
          </a:stretch>
        </p:blipFill>
        <p:spPr>
          <a:xfrm>
            <a:off x="7046912" y="1797669"/>
            <a:ext cx="4752381" cy="3866667"/>
          </a:xfrm>
          <a:prstGeom prst="rect">
            <a:avLst/>
          </a:prstGeom>
        </p:spPr>
      </p:pic>
    </p:spTree>
    <p:extLst>
      <p:ext uri="{BB962C8B-B14F-4D97-AF65-F5344CB8AC3E}">
        <p14:creationId xmlns:p14="http://schemas.microsoft.com/office/powerpoint/2010/main" val="13300932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32E67-FF7F-49B9-B84D-D3B2AA0E2C0A}"/>
              </a:ext>
            </a:extLst>
          </p:cNvPr>
          <p:cNvSpPr>
            <a:spLocks noGrp="1"/>
          </p:cNvSpPr>
          <p:nvPr>
            <p:ph type="title"/>
          </p:nvPr>
        </p:nvSpPr>
        <p:spPr/>
        <p:txBody>
          <a:bodyPr/>
          <a:lstStyle/>
          <a:p>
            <a:r>
              <a:rPr lang="en-US" dirty="0"/>
              <a:t>Kinetics – Practice</a:t>
            </a:r>
            <a:br>
              <a:rPr lang="en-US" dirty="0"/>
            </a:br>
            <a:r>
              <a:rPr lang="en-US" dirty="0"/>
              <a:t>2016 – #5 data</a:t>
            </a:r>
          </a:p>
        </p:txBody>
      </p:sp>
      <p:sp>
        <p:nvSpPr>
          <p:cNvPr id="3" name="Content Placeholder 2">
            <a:extLst>
              <a:ext uri="{FF2B5EF4-FFF2-40B4-BE49-F238E27FC236}">
                <a16:creationId xmlns:a16="http://schemas.microsoft.com/office/drawing/2014/main" id="{20C3D38C-A0B8-4551-A11F-3AF4D87B930F}"/>
              </a:ext>
            </a:extLst>
          </p:cNvPr>
          <p:cNvSpPr>
            <a:spLocks noGrp="1"/>
          </p:cNvSpPr>
          <p:nvPr>
            <p:ph idx="1"/>
          </p:nvPr>
        </p:nvSpPr>
        <p:spPr>
          <a:xfrm>
            <a:off x="2589211" y="2133600"/>
            <a:ext cx="3858241" cy="4239208"/>
          </a:xfrm>
        </p:spPr>
        <p:txBody>
          <a:bodyPr>
            <a:normAutofit/>
          </a:bodyPr>
          <a:lstStyle/>
          <a:p>
            <a:pPr marL="0" indent="0">
              <a:buNone/>
            </a:pPr>
            <a:r>
              <a:rPr lang="en-US" dirty="0"/>
              <a:t>		2 C</a:t>
            </a:r>
            <a:r>
              <a:rPr lang="en-US" baseline="-25000" dirty="0"/>
              <a:t>4</a:t>
            </a:r>
            <a:r>
              <a:rPr lang="en-US" dirty="0"/>
              <a:t>H</a:t>
            </a:r>
            <a:r>
              <a:rPr lang="en-US" baseline="-25000" dirty="0"/>
              <a:t>6</a:t>
            </a:r>
            <a:r>
              <a:rPr lang="en-US" dirty="0"/>
              <a:t>(g) → C</a:t>
            </a:r>
            <a:r>
              <a:rPr lang="en-US" baseline="-25000" dirty="0"/>
              <a:t>8</a:t>
            </a:r>
            <a:r>
              <a:rPr lang="en-US" dirty="0"/>
              <a:t>H</a:t>
            </a:r>
            <a:r>
              <a:rPr lang="en-US" baseline="-25000" dirty="0"/>
              <a:t>12</a:t>
            </a:r>
            <a:r>
              <a:rPr lang="en-US" dirty="0"/>
              <a:t>(g)</a:t>
            </a:r>
          </a:p>
          <a:p>
            <a:r>
              <a:rPr lang="en-US" dirty="0"/>
              <a:t>At high temperatures the compound C</a:t>
            </a:r>
            <a:r>
              <a:rPr lang="en-US" baseline="-25000" dirty="0"/>
              <a:t>4</a:t>
            </a:r>
            <a:r>
              <a:rPr lang="en-US" dirty="0"/>
              <a:t>H</a:t>
            </a:r>
            <a:r>
              <a:rPr lang="en-US" baseline="-25000" dirty="0"/>
              <a:t>6</a:t>
            </a:r>
            <a:r>
              <a:rPr lang="en-US" dirty="0"/>
              <a:t> (1,3-butadiene) reacts according to the equation above. The rate of the reaction was studied at 625 K in a rigid reaction vessel. Two different trials, each with a different starting concentration, were carried out. The data were plotted in three different ways, as shown to the right. </a:t>
            </a:r>
          </a:p>
        </p:txBody>
      </p:sp>
      <p:pic>
        <p:nvPicPr>
          <p:cNvPr id="4" name="Picture 3">
            <a:extLst>
              <a:ext uri="{FF2B5EF4-FFF2-40B4-BE49-F238E27FC236}">
                <a16:creationId xmlns:a16="http://schemas.microsoft.com/office/drawing/2014/main" id="{928DA0FE-B1D0-4053-B98D-2471455A0575}"/>
              </a:ext>
            </a:extLst>
          </p:cNvPr>
          <p:cNvPicPr>
            <a:picLocks noChangeAspect="1"/>
          </p:cNvPicPr>
          <p:nvPr/>
        </p:nvPicPr>
        <p:blipFill>
          <a:blip r:embed="rId2"/>
          <a:stretch>
            <a:fillRect/>
          </a:stretch>
        </p:blipFill>
        <p:spPr>
          <a:xfrm>
            <a:off x="6997959" y="624110"/>
            <a:ext cx="4268692" cy="5481012"/>
          </a:xfrm>
          <a:prstGeom prst="rect">
            <a:avLst/>
          </a:prstGeom>
        </p:spPr>
      </p:pic>
    </p:spTree>
    <p:extLst>
      <p:ext uri="{BB962C8B-B14F-4D97-AF65-F5344CB8AC3E}">
        <p14:creationId xmlns:p14="http://schemas.microsoft.com/office/powerpoint/2010/main" val="33141089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B47FE-C044-4978-9925-ECBB99A27530}"/>
              </a:ext>
            </a:extLst>
          </p:cNvPr>
          <p:cNvSpPr>
            <a:spLocks noGrp="1"/>
          </p:cNvSpPr>
          <p:nvPr>
            <p:ph type="title"/>
          </p:nvPr>
        </p:nvSpPr>
        <p:spPr/>
        <p:txBody>
          <a:bodyPr/>
          <a:lstStyle/>
          <a:p>
            <a:r>
              <a:rPr lang="en-US" dirty="0"/>
              <a:t>Kinetics – Practice</a:t>
            </a:r>
            <a:br>
              <a:rPr lang="en-US" dirty="0"/>
            </a:br>
            <a:r>
              <a:rPr lang="en-US" dirty="0"/>
              <a:t>2016 – #5a-c</a:t>
            </a:r>
          </a:p>
        </p:txBody>
      </p:sp>
      <p:sp>
        <p:nvSpPr>
          <p:cNvPr id="3" name="Content Placeholder 2">
            <a:extLst>
              <a:ext uri="{FF2B5EF4-FFF2-40B4-BE49-F238E27FC236}">
                <a16:creationId xmlns:a16="http://schemas.microsoft.com/office/drawing/2014/main" id="{A201B05C-185B-42C5-BF51-CD79F619F827}"/>
              </a:ext>
            </a:extLst>
          </p:cNvPr>
          <p:cNvSpPr>
            <a:spLocks noGrp="1"/>
          </p:cNvSpPr>
          <p:nvPr>
            <p:ph idx="1"/>
          </p:nvPr>
        </p:nvSpPr>
        <p:spPr/>
        <p:txBody>
          <a:bodyPr/>
          <a:lstStyle/>
          <a:p>
            <a:r>
              <a:rPr lang="en-US" dirty="0"/>
              <a:t>(a) For trial 1, calculate the initial pressure, in atm, in the vessel at 625 K. Assume that initially all the gas present in the vessel is C</a:t>
            </a:r>
            <a:r>
              <a:rPr lang="en-US" baseline="-25000" dirty="0"/>
              <a:t>4</a:t>
            </a:r>
            <a:r>
              <a:rPr lang="en-US" dirty="0"/>
              <a:t>H</a:t>
            </a:r>
            <a:r>
              <a:rPr lang="en-US" baseline="-25000" dirty="0"/>
              <a:t>6</a:t>
            </a:r>
            <a:r>
              <a:rPr lang="en-US" dirty="0"/>
              <a:t>.</a:t>
            </a:r>
          </a:p>
          <a:p>
            <a:pPr marL="0" indent="0">
              <a:buNone/>
            </a:pPr>
            <a:endParaRPr lang="en-US" dirty="0"/>
          </a:p>
          <a:p>
            <a:r>
              <a:rPr lang="en-US" dirty="0"/>
              <a:t>(b) Use the data plotted in the graphs to determine the order of the reaction with respect to C</a:t>
            </a:r>
            <a:r>
              <a:rPr lang="en-US" baseline="-25000" dirty="0"/>
              <a:t>4</a:t>
            </a:r>
            <a:r>
              <a:rPr lang="en-US" dirty="0"/>
              <a:t>H</a:t>
            </a:r>
            <a:r>
              <a:rPr lang="en-US" baseline="-25000" dirty="0"/>
              <a:t>6</a:t>
            </a:r>
            <a:r>
              <a:rPr lang="en-US" dirty="0"/>
              <a:t>.</a:t>
            </a:r>
          </a:p>
          <a:p>
            <a:pPr marL="0" indent="0">
              <a:buNone/>
            </a:pPr>
            <a:endParaRPr lang="en-US" dirty="0"/>
          </a:p>
          <a:p>
            <a:r>
              <a:rPr lang="en-US" dirty="0"/>
              <a:t>(c) The initial rate of the reaction in trial 1 is 0.0010 mol/(L⋅s). Calculate the rate constant, k, for the reaction at 625 K.</a:t>
            </a:r>
          </a:p>
        </p:txBody>
      </p:sp>
    </p:spTree>
    <p:extLst>
      <p:ext uri="{BB962C8B-B14F-4D97-AF65-F5344CB8AC3E}">
        <p14:creationId xmlns:p14="http://schemas.microsoft.com/office/powerpoint/2010/main" val="4211153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B2ED7-12C9-4F73-9BDD-A5C430D6B831}"/>
              </a:ext>
            </a:extLst>
          </p:cNvPr>
          <p:cNvSpPr>
            <a:spLocks noGrp="1"/>
          </p:cNvSpPr>
          <p:nvPr>
            <p:ph type="title"/>
          </p:nvPr>
        </p:nvSpPr>
        <p:spPr/>
        <p:txBody>
          <a:bodyPr/>
          <a:lstStyle/>
          <a:p>
            <a:r>
              <a:rPr lang="en-US" dirty="0"/>
              <a:t>Redox Titration</a:t>
            </a:r>
          </a:p>
        </p:txBody>
      </p:sp>
      <p:sp>
        <p:nvSpPr>
          <p:cNvPr id="3" name="Content Placeholder 2">
            <a:extLst>
              <a:ext uri="{FF2B5EF4-FFF2-40B4-BE49-F238E27FC236}">
                <a16:creationId xmlns:a16="http://schemas.microsoft.com/office/drawing/2014/main" id="{3D492F2E-E59A-407D-9B2F-D4859B974551}"/>
              </a:ext>
            </a:extLst>
          </p:cNvPr>
          <p:cNvSpPr>
            <a:spLocks noGrp="1"/>
          </p:cNvSpPr>
          <p:nvPr>
            <p:ph idx="1"/>
          </p:nvPr>
        </p:nvSpPr>
        <p:spPr/>
        <p:txBody>
          <a:bodyPr>
            <a:normAutofit/>
          </a:bodyPr>
          <a:lstStyle/>
          <a:p>
            <a:r>
              <a:rPr lang="en-US" dirty="0"/>
              <a:t>Definition, oxidation number, OIL RIG</a:t>
            </a:r>
          </a:p>
          <a:p>
            <a:r>
              <a:rPr lang="en-US" dirty="0"/>
              <a:t>Balancing including ½ reactions</a:t>
            </a:r>
          </a:p>
          <a:p>
            <a:r>
              <a:rPr lang="en-US" dirty="0"/>
              <a:t>Titration Procedure</a:t>
            </a:r>
          </a:p>
          <a:p>
            <a:r>
              <a:rPr lang="en-US" dirty="0"/>
              <a:t>Stoichiometry</a:t>
            </a:r>
          </a:p>
          <a:p>
            <a:r>
              <a:rPr lang="en-US" dirty="0"/>
              <a:t>Color change and why</a:t>
            </a:r>
          </a:p>
        </p:txBody>
      </p:sp>
    </p:spTree>
    <p:extLst>
      <p:ext uri="{BB962C8B-B14F-4D97-AF65-F5344CB8AC3E}">
        <p14:creationId xmlns:p14="http://schemas.microsoft.com/office/powerpoint/2010/main" val="2066837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B2753-C85D-48DF-80C1-BA9BE1252D48}"/>
              </a:ext>
            </a:extLst>
          </p:cNvPr>
          <p:cNvSpPr>
            <a:spLocks noGrp="1"/>
          </p:cNvSpPr>
          <p:nvPr>
            <p:ph type="title"/>
          </p:nvPr>
        </p:nvSpPr>
        <p:spPr/>
        <p:txBody>
          <a:bodyPr/>
          <a:lstStyle/>
          <a:p>
            <a:r>
              <a:rPr lang="en-US" dirty="0"/>
              <a:t>Le </a:t>
            </a:r>
            <a:r>
              <a:rPr lang="en-US" dirty="0" err="1"/>
              <a:t>Chatelier’s</a:t>
            </a:r>
            <a:r>
              <a:rPr lang="en-US" dirty="0"/>
              <a:t> Principle</a:t>
            </a:r>
          </a:p>
        </p:txBody>
      </p:sp>
      <p:sp>
        <p:nvSpPr>
          <p:cNvPr id="3" name="Content Placeholder 2">
            <a:extLst>
              <a:ext uri="{FF2B5EF4-FFF2-40B4-BE49-F238E27FC236}">
                <a16:creationId xmlns:a16="http://schemas.microsoft.com/office/drawing/2014/main" id="{8476D807-9600-44FF-884D-7DB1F5A7C8FD}"/>
              </a:ext>
            </a:extLst>
          </p:cNvPr>
          <p:cNvSpPr>
            <a:spLocks noGrp="1"/>
          </p:cNvSpPr>
          <p:nvPr>
            <p:ph idx="1"/>
          </p:nvPr>
        </p:nvSpPr>
        <p:spPr/>
        <p:txBody>
          <a:bodyPr>
            <a:normAutofit/>
          </a:bodyPr>
          <a:lstStyle/>
          <a:p>
            <a:r>
              <a:rPr lang="en-US" dirty="0"/>
              <a:t>Explain WHY reactions shift</a:t>
            </a:r>
          </a:p>
          <a:p>
            <a:pPr lvl="1"/>
            <a:r>
              <a:rPr lang="en-US" dirty="0"/>
              <a:t>Pressure &amp; Volume</a:t>
            </a:r>
          </a:p>
          <a:p>
            <a:pPr lvl="1"/>
            <a:r>
              <a:rPr lang="en-US" dirty="0"/>
              <a:t>Catalyst</a:t>
            </a:r>
          </a:p>
          <a:p>
            <a:pPr lvl="1"/>
            <a:r>
              <a:rPr lang="en-US" dirty="0"/>
              <a:t>Add or  Remove a substance</a:t>
            </a:r>
          </a:p>
          <a:p>
            <a:pPr lvl="1"/>
            <a:r>
              <a:rPr lang="en-US" dirty="0"/>
              <a:t>Temperature</a:t>
            </a:r>
          </a:p>
          <a:p>
            <a:r>
              <a:rPr lang="en-US" dirty="0"/>
              <a:t>Q vs. K</a:t>
            </a:r>
          </a:p>
          <a:p>
            <a:r>
              <a:rPr lang="en-US" dirty="0"/>
              <a:t>Writing Mass Action Expressions</a:t>
            </a:r>
          </a:p>
          <a:p>
            <a:r>
              <a:rPr lang="en-US" dirty="0"/>
              <a:t>ICE tables</a:t>
            </a:r>
          </a:p>
          <a:p>
            <a:pPr marL="0" indent="0">
              <a:buNone/>
            </a:pPr>
            <a:endParaRPr lang="en-US" dirty="0"/>
          </a:p>
          <a:p>
            <a:endParaRPr lang="en-US" dirty="0"/>
          </a:p>
        </p:txBody>
      </p:sp>
    </p:spTree>
    <p:extLst>
      <p:ext uri="{BB962C8B-B14F-4D97-AF65-F5344CB8AC3E}">
        <p14:creationId xmlns:p14="http://schemas.microsoft.com/office/powerpoint/2010/main" val="4765907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89E9F-2B7D-44D6-A289-E5E0B3BDFB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283C6B4-87BC-4FEB-8CB1-30C988BE82E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5972132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E3562-17E3-4F87-8BD8-D2F4E1FE2C6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C9B68CA-1AB0-45F9-8854-68DB584626B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939403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5B4D0-1621-4336-AF4E-378B0064A875}"/>
              </a:ext>
            </a:extLst>
          </p:cNvPr>
          <p:cNvSpPr>
            <a:spLocks noGrp="1"/>
          </p:cNvSpPr>
          <p:nvPr>
            <p:ph type="title"/>
          </p:nvPr>
        </p:nvSpPr>
        <p:spPr/>
        <p:txBody>
          <a:bodyPr/>
          <a:lstStyle/>
          <a:p>
            <a:r>
              <a:rPr lang="en-US" dirty="0"/>
              <a:t>Ion Concentration in Solution</a:t>
            </a:r>
          </a:p>
        </p:txBody>
      </p:sp>
      <p:sp>
        <p:nvSpPr>
          <p:cNvPr id="3" name="Content Placeholder 2">
            <a:extLst>
              <a:ext uri="{FF2B5EF4-FFF2-40B4-BE49-F238E27FC236}">
                <a16:creationId xmlns:a16="http://schemas.microsoft.com/office/drawing/2014/main" id="{198AF8D5-36F3-4901-BEBC-F1D7FF131195}"/>
              </a:ext>
            </a:extLst>
          </p:cNvPr>
          <p:cNvSpPr>
            <a:spLocks noGrp="1"/>
          </p:cNvSpPr>
          <p:nvPr>
            <p:ph idx="1"/>
          </p:nvPr>
        </p:nvSpPr>
        <p:spPr/>
        <p:txBody>
          <a:bodyPr>
            <a:normAutofit fontScale="85000" lnSpcReduction="20000"/>
          </a:bodyPr>
          <a:lstStyle/>
          <a:p>
            <a:r>
              <a:rPr lang="en-US" dirty="0"/>
              <a:t>Solution Stoichiometry</a:t>
            </a:r>
          </a:p>
          <a:p>
            <a:r>
              <a:rPr lang="en-US" dirty="0"/>
              <a:t>Solubility rules (alkali, ammonium, acetate, nitrate and chlorates are always spectator ions)</a:t>
            </a:r>
          </a:p>
          <a:p>
            <a:r>
              <a:rPr lang="en-US" dirty="0"/>
              <a:t>Net ionic equations – how and why</a:t>
            </a:r>
          </a:p>
          <a:p>
            <a:r>
              <a:rPr lang="en-US" dirty="0"/>
              <a:t>Drawing Particle Diagrams</a:t>
            </a:r>
          </a:p>
          <a:p>
            <a:r>
              <a:rPr lang="en-US" dirty="0"/>
              <a:t>Gravimetric Analysis - Weighing</a:t>
            </a:r>
          </a:p>
          <a:p>
            <a:pPr lvl="1"/>
            <a:r>
              <a:rPr lang="en-US" dirty="0"/>
              <a:t>Pay attention to limiting and excess reagents</a:t>
            </a:r>
          </a:p>
          <a:p>
            <a:pPr lvl="1"/>
            <a:r>
              <a:rPr lang="en-US" dirty="0"/>
              <a:t>Watch for stoichiometry</a:t>
            </a:r>
          </a:p>
          <a:p>
            <a:pPr lvl="1"/>
            <a:r>
              <a:rPr lang="en-US" dirty="0"/>
              <a:t>Rinse precipitate with water several times</a:t>
            </a:r>
          </a:p>
          <a:p>
            <a:pPr lvl="1"/>
            <a:r>
              <a:rPr lang="en-US" dirty="0"/>
              <a:t>Measure to complete dryness</a:t>
            </a:r>
          </a:p>
          <a:p>
            <a:pPr lvl="1"/>
            <a:r>
              <a:rPr lang="en-US" dirty="0"/>
              <a:t>Loss of Mass &amp; Affects on Data</a:t>
            </a:r>
          </a:p>
          <a:p>
            <a:r>
              <a:rPr lang="en-US" dirty="0"/>
              <a:t>Solubility and Intermolecular forces</a:t>
            </a:r>
          </a:p>
          <a:p>
            <a:r>
              <a:rPr lang="en-US" dirty="0"/>
              <a:t>Ionic salts will tend to dissolve in polar solvents such as water.  Ion-Dipole forces</a:t>
            </a:r>
          </a:p>
          <a:p>
            <a:pPr marL="457200" lvl="1" indent="0">
              <a:buNone/>
            </a:pPr>
            <a:endParaRPr lang="en-US" dirty="0"/>
          </a:p>
        </p:txBody>
      </p:sp>
    </p:spTree>
    <p:extLst>
      <p:ext uri="{BB962C8B-B14F-4D97-AF65-F5344CB8AC3E}">
        <p14:creationId xmlns:p14="http://schemas.microsoft.com/office/powerpoint/2010/main" val="3553527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96F22-A875-4380-9E59-B9AE77BD8B2A}"/>
              </a:ext>
            </a:extLst>
          </p:cNvPr>
          <p:cNvSpPr>
            <a:spLocks noGrp="1"/>
          </p:cNvSpPr>
          <p:nvPr>
            <p:ph type="title"/>
          </p:nvPr>
        </p:nvSpPr>
        <p:spPr/>
        <p:txBody>
          <a:bodyPr/>
          <a:lstStyle/>
          <a:p>
            <a:r>
              <a:rPr lang="en-US" dirty="0"/>
              <a:t>Reaction Calculations</a:t>
            </a:r>
          </a:p>
        </p:txBody>
      </p:sp>
      <p:sp>
        <p:nvSpPr>
          <p:cNvPr id="3" name="Content Placeholder 2">
            <a:extLst>
              <a:ext uri="{FF2B5EF4-FFF2-40B4-BE49-F238E27FC236}">
                <a16:creationId xmlns:a16="http://schemas.microsoft.com/office/drawing/2014/main" id="{B21A5A1A-F852-4538-A134-4B329709DD91}"/>
              </a:ext>
            </a:extLst>
          </p:cNvPr>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2285181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3C84A-67D6-4D96-BDC4-198B221D513A}"/>
              </a:ext>
            </a:extLst>
          </p:cNvPr>
          <p:cNvSpPr>
            <a:spLocks noGrp="1"/>
          </p:cNvSpPr>
          <p:nvPr>
            <p:ph type="title"/>
          </p:nvPr>
        </p:nvSpPr>
        <p:spPr/>
        <p:txBody>
          <a:bodyPr/>
          <a:lstStyle/>
          <a:p>
            <a:r>
              <a:rPr lang="en-US" dirty="0"/>
              <a:t>Heat of Solution</a:t>
            </a:r>
          </a:p>
        </p:txBody>
      </p:sp>
      <p:sp>
        <p:nvSpPr>
          <p:cNvPr id="3" name="Content Placeholder 2">
            <a:extLst>
              <a:ext uri="{FF2B5EF4-FFF2-40B4-BE49-F238E27FC236}">
                <a16:creationId xmlns:a16="http://schemas.microsoft.com/office/drawing/2014/main" id="{939FAC4F-7092-4D11-AC03-11BFD519A374}"/>
              </a:ext>
            </a:extLst>
          </p:cNvPr>
          <p:cNvSpPr>
            <a:spLocks noGrp="1"/>
          </p:cNvSpPr>
          <p:nvPr>
            <p:ph idx="1"/>
          </p:nvPr>
        </p:nvSpPr>
        <p:spPr/>
        <p:txBody>
          <a:bodyPr>
            <a:normAutofit/>
          </a:bodyPr>
          <a:lstStyle/>
          <a:p>
            <a:r>
              <a:rPr lang="en-US" dirty="0"/>
              <a:t>Enthalpy of reaction and calorimetry</a:t>
            </a:r>
          </a:p>
          <a:p>
            <a:r>
              <a:rPr lang="en-US" dirty="0"/>
              <a:t>The application of q = m c ∆T</a:t>
            </a:r>
          </a:p>
          <a:p>
            <a:r>
              <a:rPr lang="en-US" dirty="0"/>
              <a:t>A procedure for calorimetry /experimental design</a:t>
            </a:r>
          </a:p>
          <a:p>
            <a:r>
              <a:rPr lang="en-US" dirty="0"/>
              <a:t>Heat loss / sample loss and their effects on calculations</a:t>
            </a:r>
          </a:p>
          <a:p>
            <a:r>
              <a:rPr lang="en-US" dirty="0"/>
              <a:t>The energy changes associated with dissolving an ionic solid (endo/</a:t>
            </a:r>
            <a:r>
              <a:rPr lang="en-US" dirty="0" err="1"/>
              <a:t>exo</a:t>
            </a:r>
            <a:r>
              <a:rPr lang="en-US" dirty="0"/>
              <a:t>)</a:t>
            </a:r>
          </a:p>
          <a:p>
            <a:r>
              <a:rPr lang="en-US" dirty="0"/>
              <a:t>Glassware</a:t>
            </a:r>
          </a:p>
        </p:txBody>
      </p:sp>
    </p:spTree>
    <p:extLst>
      <p:ext uri="{BB962C8B-B14F-4D97-AF65-F5344CB8AC3E}">
        <p14:creationId xmlns:p14="http://schemas.microsoft.com/office/powerpoint/2010/main" val="3246144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1926A-63D1-496E-BADF-1EDA0365BDDA}"/>
              </a:ext>
            </a:extLst>
          </p:cNvPr>
          <p:cNvSpPr>
            <a:spLocks noGrp="1"/>
          </p:cNvSpPr>
          <p:nvPr>
            <p:ph type="title"/>
          </p:nvPr>
        </p:nvSpPr>
        <p:spPr/>
        <p:txBody>
          <a:bodyPr/>
          <a:lstStyle/>
          <a:p>
            <a:r>
              <a:rPr lang="en-US" dirty="0"/>
              <a:t>Heat of Solution – Practice</a:t>
            </a:r>
            <a:br>
              <a:rPr lang="en-US" dirty="0"/>
            </a:br>
            <a:r>
              <a:rPr lang="en-US" dirty="0"/>
              <a:t>2016 – #1ai &amp; </a:t>
            </a:r>
            <a:r>
              <a:rPr lang="en-US" dirty="0" err="1"/>
              <a:t>aii</a:t>
            </a:r>
            <a:endParaRPr lang="en-US" dirty="0"/>
          </a:p>
        </p:txBody>
      </p:sp>
      <p:sp>
        <p:nvSpPr>
          <p:cNvPr id="3" name="Content Placeholder 2">
            <a:extLst>
              <a:ext uri="{FF2B5EF4-FFF2-40B4-BE49-F238E27FC236}">
                <a16:creationId xmlns:a16="http://schemas.microsoft.com/office/drawing/2014/main" id="{8907EECC-2041-4AFA-887E-4F85F1E96DA7}"/>
              </a:ext>
            </a:extLst>
          </p:cNvPr>
          <p:cNvSpPr>
            <a:spLocks noGrp="1"/>
          </p:cNvSpPr>
          <p:nvPr>
            <p:ph idx="1"/>
          </p:nvPr>
        </p:nvSpPr>
        <p:spPr/>
        <p:txBody>
          <a:bodyPr>
            <a:normAutofit fontScale="85000" lnSpcReduction="10000"/>
          </a:bodyPr>
          <a:lstStyle/>
          <a:p>
            <a:r>
              <a:rPr lang="en-US" dirty="0"/>
              <a:t>A student investigates the enthalpy of solution, </a:t>
            </a:r>
            <a:r>
              <a:rPr lang="en-US" dirty="0" err="1"/>
              <a:t>ΔH</a:t>
            </a:r>
            <a:r>
              <a:rPr lang="en-US" baseline="-25000" dirty="0" err="1"/>
              <a:t>soln</a:t>
            </a:r>
            <a:r>
              <a:rPr lang="en-US" dirty="0"/>
              <a:t> , for two alkali metal halides, LiCl and NaCl. In addition to the salts, the student has access to a calorimeter, a balance with a precision of ±0.1 g, and a thermometer with a precision of ±0.1°C.</a:t>
            </a:r>
          </a:p>
          <a:p>
            <a:r>
              <a:rPr lang="en-US" dirty="0"/>
              <a:t>(a) To measure </a:t>
            </a:r>
            <a:r>
              <a:rPr lang="en-US" dirty="0" err="1"/>
              <a:t>ΔH</a:t>
            </a:r>
            <a:r>
              <a:rPr lang="en-US" baseline="-25000" dirty="0" err="1"/>
              <a:t>soln</a:t>
            </a:r>
            <a:r>
              <a:rPr lang="en-US" baseline="-25000" dirty="0"/>
              <a:t> </a:t>
            </a:r>
            <a:r>
              <a:rPr lang="en-US" dirty="0"/>
              <a:t>for LiCl, the student adds 100.0 g of water initially at 15.0°C to a calorimeter and adds 10.0 g of LiCl(s), stirring to dissolve. After the LiCl dissolves completely, the maximum temperature reached by the solution is 35.6°C.</a:t>
            </a:r>
          </a:p>
          <a:p>
            <a:r>
              <a:rPr lang="en-US" dirty="0"/>
              <a:t>(</a:t>
            </a:r>
            <a:r>
              <a:rPr lang="en-US" dirty="0" err="1"/>
              <a:t>i</a:t>
            </a:r>
            <a:r>
              <a:rPr lang="en-US" dirty="0"/>
              <a:t>) Calculate the magnitude of the heat absorbed by the solution during the dissolution process, assuming that the specific heat capacity of the solution is 4.18 J/(g·°C). Include units with your answer.</a:t>
            </a:r>
          </a:p>
          <a:p>
            <a:r>
              <a:rPr lang="en-US" dirty="0"/>
              <a:t>(ii) Determine the value of </a:t>
            </a:r>
            <a:r>
              <a:rPr lang="en-US" dirty="0" err="1"/>
              <a:t>ΔH</a:t>
            </a:r>
            <a:r>
              <a:rPr lang="en-US" baseline="-25000" dirty="0" err="1"/>
              <a:t>soln</a:t>
            </a:r>
            <a:r>
              <a:rPr lang="en-US" dirty="0"/>
              <a:t> for LiCl in kJ/</a:t>
            </a:r>
            <a:r>
              <a:rPr lang="en-US" dirty="0" err="1"/>
              <a:t>mol</a:t>
            </a:r>
            <a:r>
              <a:rPr lang="en-US" baseline="-25000" dirty="0" err="1"/>
              <a:t>rxn</a:t>
            </a:r>
            <a:r>
              <a:rPr lang="en-US" dirty="0"/>
              <a:t>. To explain why </a:t>
            </a:r>
            <a:r>
              <a:rPr lang="en-US" dirty="0" err="1"/>
              <a:t>ΔH</a:t>
            </a:r>
            <a:r>
              <a:rPr lang="en-US" baseline="-25000" dirty="0" err="1"/>
              <a:t>soln</a:t>
            </a:r>
            <a:r>
              <a:rPr lang="en-US" dirty="0"/>
              <a:t> for NaCl is different than that for LiCl, the student investigates factors that affect </a:t>
            </a:r>
            <a:r>
              <a:rPr lang="en-US" dirty="0" err="1"/>
              <a:t>ΔH</a:t>
            </a:r>
            <a:r>
              <a:rPr lang="en-US" baseline="-25000" dirty="0" err="1"/>
              <a:t>soln</a:t>
            </a:r>
            <a:r>
              <a:rPr lang="en-US" dirty="0"/>
              <a:t> and finds that ionic radius and lattice enthalpy (which can be defined as the ΔH associated with the separation of a solid crystal into gaseous ions) contribute to the process. The student consults references and collects the data shown in the table below. </a:t>
            </a:r>
          </a:p>
          <a:p>
            <a:endParaRPr lang="en-US" dirty="0"/>
          </a:p>
        </p:txBody>
      </p:sp>
    </p:spTree>
    <p:extLst>
      <p:ext uri="{BB962C8B-B14F-4D97-AF65-F5344CB8AC3E}">
        <p14:creationId xmlns:p14="http://schemas.microsoft.com/office/powerpoint/2010/main" val="507226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1E656-7E4B-48CA-83BA-CA9C6930F02D}"/>
              </a:ext>
            </a:extLst>
          </p:cNvPr>
          <p:cNvSpPr>
            <a:spLocks noGrp="1"/>
          </p:cNvSpPr>
          <p:nvPr>
            <p:ph type="title"/>
          </p:nvPr>
        </p:nvSpPr>
        <p:spPr/>
        <p:txBody>
          <a:bodyPr/>
          <a:lstStyle/>
          <a:p>
            <a:r>
              <a:rPr lang="en-US" dirty="0"/>
              <a:t>Heat of Solution – Practice</a:t>
            </a:r>
            <a:br>
              <a:rPr lang="en-US" dirty="0"/>
            </a:br>
            <a:r>
              <a:rPr lang="en-US" dirty="0"/>
              <a:t>2016 - #1b-d</a:t>
            </a:r>
          </a:p>
        </p:txBody>
      </p:sp>
      <p:sp>
        <p:nvSpPr>
          <p:cNvPr id="3" name="Content Placeholder 2">
            <a:extLst>
              <a:ext uri="{FF2B5EF4-FFF2-40B4-BE49-F238E27FC236}">
                <a16:creationId xmlns:a16="http://schemas.microsoft.com/office/drawing/2014/main" id="{0845E928-DCF9-4CD5-9CC9-AAD5EF248419}"/>
              </a:ext>
            </a:extLst>
          </p:cNvPr>
          <p:cNvSpPr>
            <a:spLocks noGrp="1"/>
          </p:cNvSpPr>
          <p:nvPr>
            <p:ph idx="1"/>
          </p:nvPr>
        </p:nvSpPr>
        <p:spPr/>
        <p:txBody>
          <a:bodyPr/>
          <a:lstStyle/>
          <a:p>
            <a:r>
              <a:rPr lang="en-US" dirty="0"/>
              <a:t> To explain why </a:t>
            </a:r>
            <a:r>
              <a:rPr lang="en-US" dirty="0" err="1"/>
              <a:t>ΔH</a:t>
            </a:r>
            <a:r>
              <a:rPr lang="en-US" baseline="-25000" dirty="0" err="1"/>
              <a:t>soln</a:t>
            </a:r>
            <a:r>
              <a:rPr lang="en-US" dirty="0"/>
              <a:t> for NaCl is different than that for LiCl, the student investigates factors that affect </a:t>
            </a:r>
            <a:r>
              <a:rPr lang="en-US" dirty="0" err="1"/>
              <a:t>ΔH</a:t>
            </a:r>
            <a:r>
              <a:rPr lang="en-US" baseline="-25000" dirty="0" err="1"/>
              <a:t>soln</a:t>
            </a:r>
            <a:r>
              <a:rPr lang="en-US" dirty="0"/>
              <a:t> and finds that ionic radius and lattice enthalpy (which can be defined as the ΔH associated with the separation of a solid crystal into gaseous ions) contribute to the process. The student consults references and collects the data shown in the table above. </a:t>
            </a:r>
          </a:p>
          <a:p>
            <a:r>
              <a:rPr lang="en-US" dirty="0"/>
              <a:t>(b) Write the complete electron configuration for the Na+ ion in the ground state. </a:t>
            </a:r>
          </a:p>
          <a:p>
            <a:r>
              <a:rPr lang="en-US" dirty="0"/>
              <a:t>(c) Using principles of atomic structure, explain why the Na</a:t>
            </a:r>
            <a:r>
              <a:rPr lang="en-US" baseline="30000" dirty="0"/>
              <a:t>+</a:t>
            </a:r>
            <a:r>
              <a:rPr lang="en-US" dirty="0"/>
              <a:t> ion is larger than the Li</a:t>
            </a:r>
            <a:r>
              <a:rPr lang="en-US" baseline="30000" dirty="0"/>
              <a:t>+</a:t>
            </a:r>
            <a:r>
              <a:rPr lang="en-US" dirty="0"/>
              <a:t> ion. </a:t>
            </a:r>
          </a:p>
          <a:p>
            <a:r>
              <a:rPr lang="en-US" dirty="0"/>
              <a:t>(d) Which salt, LiCl or NaCl, has the greater lattice enthalpy? Justify your answer. </a:t>
            </a:r>
          </a:p>
        </p:txBody>
      </p:sp>
      <p:graphicFrame>
        <p:nvGraphicFramePr>
          <p:cNvPr id="4" name="Table 4">
            <a:extLst>
              <a:ext uri="{FF2B5EF4-FFF2-40B4-BE49-F238E27FC236}">
                <a16:creationId xmlns:a16="http://schemas.microsoft.com/office/drawing/2014/main" id="{BED825CD-7CFC-48C9-A339-FBAD2F3373D0}"/>
              </a:ext>
            </a:extLst>
          </p:cNvPr>
          <p:cNvGraphicFramePr>
            <a:graphicFrameLocks noGrp="1"/>
          </p:cNvGraphicFramePr>
          <p:nvPr>
            <p:extLst>
              <p:ext uri="{D42A27DB-BD31-4B8C-83A1-F6EECF244321}">
                <p14:modId xmlns:p14="http://schemas.microsoft.com/office/powerpoint/2010/main" val="3932540174"/>
              </p:ext>
            </p:extLst>
          </p:nvPr>
        </p:nvGraphicFramePr>
        <p:xfrm>
          <a:off x="9316265" y="624110"/>
          <a:ext cx="2188347" cy="1341120"/>
        </p:xfrm>
        <a:graphic>
          <a:graphicData uri="http://schemas.openxmlformats.org/drawingml/2006/table">
            <a:tbl>
              <a:tblPr firstRow="1" bandRow="1">
                <a:tableStyleId>{5C22544A-7EE6-4342-B048-85BDC9FD1C3A}</a:tableStyleId>
              </a:tblPr>
              <a:tblGrid>
                <a:gridCol w="695710">
                  <a:extLst>
                    <a:ext uri="{9D8B030D-6E8A-4147-A177-3AD203B41FA5}">
                      <a16:colId xmlns:a16="http://schemas.microsoft.com/office/drawing/2014/main" val="1142846092"/>
                    </a:ext>
                  </a:extLst>
                </a:gridCol>
                <a:gridCol w="1492637">
                  <a:extLst>
                    <a:ext uri="{9D8B030D-6E8A-4147-A177-3AD203B41FA5}">
                      <a16:colId xmlns:a16="http://schemas.microsoft.com/office/drawing/2014/main" val="3185872047"/>
                    </a:ext>
                  </a:extLst>
                </a:gridCol>
              </a:tblGrid>
              <a:tr h="652014">
                <a:tc>
                  <a:txBody>
                    <a:bodyPr/>
                    <a:lstStyle/>
                    <a:p>
                      <a:pPr algn="ctr"/>
                      <a:r>
                        <a:rPr lang="pl-PL" sz="1400" dirty="0"/>
                        <a:t>Ion </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pl-PL" sz="1400" dirty="0"/>
                        <a:t>Ionic Radius (pm)</a:t>
                      </a:r>
                    </a:p>
                    <a:p>
                      <a:pPr algn="ctr"/>
                      <a:endParaRPr lang="en-US" sz="1400" dirty="0"/>
                    </a:p>
                  </a:txBody>
                  <a:tcPr/>
                </a:tc>
                <a:extLst>
                  <a:ext uri="{0D108BD9-81ED-4DB2-BD59-A6C34878D82A}">
                    <a16:rowId xmlns:a16="http://schemas.microsoft.com/office/drawing/2014/main" val="2866344818"/>
                  </a:ext>
                </a:extLst>
              </a:tr>
              <a:tr h="271673">
                <a:tc>
                  <a:txBody>
                    <a:bodyPr/>
                    <a:lstStyle/>
                    <a:p>
                      <a:pPr algn="ctr"/>
                      <a:r>
                        <a:rPr lang="pl-PL" sz="1400" dirty="0"/>
                        <a:t>Li</a:t>
                      </a:r>
                      <a:r>
                        <a:rPr lang="pl-PL" sz="1400" baseline="30000" dirty="0"/>
                        <a:t>+</a:t>
                      </a:r>
                      <a:r>
                        <a:rPr lang="pl-PL" sz="1400" dirty="0"/>
                        <a:t> </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pl-PL" sz="1400" dirty="0"/>
                        <a:t>76</a:t>
                      </a:r>
                    </a:p>
                  </a:txBody>
                  <a:tcPr/>
                </a:tc>
                <a:extLst>
                  <a:ext uri="{0D108BD9-81ED-4DB2-BD59-A6C34878D82A}">
                    <a16:rowId xmlns:a16="http://schemas.microsoft.com/office/drawing/2014/main" val="559076474"/>
                  </a:ext>
                </a:extLst>
              </a:tr>
              <a:tr h="271673">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pl-PL" sz="1400" dirty="0"/>
                        <a:t>Na</a:t>
                      </a:r>
                      <a:r>
                        <a:rPr lang="pl-PL" sz="1400" baseline="30000" dirty="0"/>
                        <a:t>+</a:t>
                      </a:r>
                      <a:endParaRPr lang="en-US" sz="1400" baseline="30000" dirty="0"/>
                    </a:p>
                  </a:txBody>
                  <a:tcPr/>
                </a:tc>
                <a:tc>
                  <a:txBody>
                    <a:bodyPr/>
                    <a:lstStyle/>
                    <a:p>
                      <a:pPr algn="ctr"/>
                      <a:r>
                        <a:rPr lang="pl-PL" sz="1400" dirty="0"/>
                        <a:t>102</a:t>
                      </a:r>
                      <a:endParaRPr lang="en-US" sz="1400" dirty="0"/>
                    </a:p>
                  </a:txBody>
                  <a:tcPr/>
                </a:tc>
                <a:extLst>
                  <a:ext uri="{0D108BD9-81ED-4DB2-BD59-A6C34878D82A}">
                    <a16:rowId xmlns:a16="http://schemas.microsoft.com/office/drawing/2014/main" val="1282863342"/>
                  </a:ext>
                </a:extLst>
              </a:tr>
            </a:tbl>
          </a:graphicData>
        </a:graphic>
      </p:graphicFrame>
    </p:spTree>
    <p:extLst>
      <p:ext uri="{BB962C8B-B14F-4D97-AF65-F5344CB8AC3E}">
        <p14:creationId xmlns:p14="http://schemas.microsoft.com/office/powerpoint/2010/main" val="2918297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77435-0DDC-43D2-BBFC-2E5EB959F0FE}"/>
              </a:ext>
            </a:extLst>
          </p:cNvPr>
          <p:cNvSpPr>
            <a:spLocks noGrp="1"/>
          </p:cNvSpPr>
          <p:nvPr>
            <p:ph type="title"/>
          </p:nvPr>
        </p:nvSpPr>
        <p:spPr>
          <a:xfrm>
            <a:off x="2589212" y="616420"/>
            <a:ext cx="8911687" cy="1280890"/>
          </a:xfrm>
        </p:spPr>
        <p:txBody>
          <a:bodyPr/>
          <a:lstStyle/>
          <a:p>
            <a:r>
              <a:rPr lang="en-US" dirty="0"/>
              <a:t>Thermodynamics – Practice</a:t>
            </a:r>
            <a:br>
              <a:rPr lang="en-US" dirty="0"/>
            </a:br>
            <a:r>
              <a:rPr lang="en-US" dirty="0"/>
              <a:t>2017 #5a</a:t>
            </a:r>
          </a:p>
        </p:txBody>
      </p:sp>
      <p:sp>
        <p:nvSpPr>
          <p:cNvPr id="3" name="Content Placeholder 2">
            <a:extLst>
              <a:ext uri="{FF2B5EF4-FFF2-40B4-BE49-F238E27FC236}">
                <a16:creationId xmlns:a16="http://schemas.microsoft.com/office/drawing/2014/main" id="{3D0E2871-A796-4388-95D5-A9A90F2E8F04}"/>
              </a:ext>
            </a:extLst>
          </p:cNvPr>
          <p:cNvSpPr>
            <a:spLocks noGrp="1"/>
          </p:cNvSpPr>
          <p:nvPr>
            <p:ph idx="1"/>
          </p:nvPr>
        </p:nvSpPr>
        <p:spPr>
          <a:xfrm>
            <a:off x="2589212" y="2133600"/>
            <a:ext cx="4967594" cy="3777622"/>
          </a:xfrm>
        </p:spPr>
        <p:txBody>
          <a:bodyPr>
            <a:normAutofit fontScale="85000" lnSpcReduction="20000"/>
          </a:bodyPr>
          <a:lstStyle/>
          <a:p>
            <a:r>
              <a:rPr lang="en-US" dirty="0"/>
              <a:t>2 C</a:t>
            </a:r>
            <a:r>
              <a:rPr lang="en-US" baseline="-25000" dirty="0"/>
              <a:t>3</a:t>
            </a:r>
            <a:r>
              <a:rPr lang="en-US" dirty="0"/>
              <a:t>H</a:t>
            </a:r>
            <a:r>
              <a:rPr lang="en-US" baseline="-25000" dirty="0"/>
              <a:t>7</a:t>
            </a:r>
            <a:r>
              <a:rPr lang="en-US" dirty="0"/>
              <a:t>OH(l) + 9 O</a:t>
            </a:r>
            <a:r>
              <a:rPr lang="en-US" baseline="-25000" dirty="0"/>
              <a:t>2</a:t>
            </a:r>
            <a:r>
              <a:rPr lang="en-US" dirty="0"/>
              <a:t>(g) → 6 CO</a:t>
            </a:r>
            <a:r>
              <a:rPr lang="en-US" baseline="-25000" dirty="0"/>
              <a:t>2</a:t>
            </a:r>
            <a:r>
              <a:rPr lang="en-US" dirty="0"/>
              <a:t>(g) + 8 H</a:t>
            </a:r>
            <a:r>
              <a:rPr lang="en-US" baseline="-25000" dirty="0"/>
              <a:t>2</a:t>
            </a:r>
            <a:r>
              <a:rPr lang="en-US" dirty="0"/>
              <a:t>O(g)</a:t>
            </a:r>
          </a:p>
          <a:p>
            <a:r>
              <a:rPr lang="en-US" dirty="0"/>
              <a:t>A student performs an experiment to determine the enthalpy of combustion of 2-propanol, C</a:t>
            </a:r>
            <a:r>
              <a:rPr lang="en-US" baseline="-25000" dirty="0"/>
              <a:t>3</a:t>
            </a:r>
            <a:r>
              <a:rPr lang="en-US" dirty="0"/>
              <a:t>H</a:t>
            </a:r>
            <a:r>
              <a:rPr lang="en-US" baseline="-25000" dirty="0"/>
              <a:t>7</a:t>
            </a:r>
            <a:r>
              <a:rPr lang="en-US" dirty="0"/>
              <a:t>OH(l), which combusts in oxygen according to the equation above. The student heats a sample of water by burning some of the C</a:t>
            </a:r>
            <a:r>
              <a:rPr lang="en-US" baseline="-25000" dirty="0"/>
              <a:t>3</a:t>
            </a:r>
            <a:r>
              <a:rPr lang="en-US" dirty="0"/>
              <a:t>H</a:t>
            </a:r>
            <a:r>
              <a:rPr lang="en-US" baseline="-25000" dirty="0"/>
              <a:t>7</a:t>
            </a:r>
            <a:r>
              <a:rPr lang="en-US" dirty="0"/>
              <a:t>OH(l) that is in an alcohol burner, as represented below. The alcohol burner uses a wick to draw liquid up into the flame. The mass of C</a:t>
            </a:r>
            <a:r>
              <a:rPr lang="en-US" baseline="-25000" dirty="0"/>
              <a:t>3</a:t>
            </a:r>
            <a:r>
              <a:rPr lang="en-US" dirty="0"/>
              <a:t>H</a:t>
            </a:r>
            <a:r>
              <a:rPr lang="en-US" baseline="-25000" dirty="0"/>
              <a:t>7</a:t>
            </a:r>
            <a:r>
              <a:rPr lang="en-US" dirty="0"/>
              <a:t>OH(l) combusted is determined by weighing the alcohol burner before and after combustion.  Data from the experiment are given in the table to the right. </a:t>
            </a:r>
          </a:p>
          <a:p>
            <a:r>
              <a:rPr lang="en-US" dirty="0"/>
              <a:t>(a) Calculate the magnitude of the heat energy, in kJ, absorbed by the water. (Assume that the energy released from the combustion is completely transferred to the water.) </a:t>
            </a:r>
          </a:p>
        </p:txBody>
      </p:sp>
      <p:graphicFrame>
        <p:nvGraphicFramePr>
          <p:cNvPr id="4" name="Table 4">
            <a:extLst>
              <a:ext uri="{FF2B5EF4-FFF2-40B4-BE49-F238E27FC236}">
                <a16:creationId xmlns:a16="http://schemas.microsoft.com/office/drawing/2014/main" id="{CF8B76F2-90DB-47A0-A824-F0652E478069}"/>
              </a:ext>
            </a:extLst>
          </p:cNvPr>
          <p:cNvGraphicFramePr>
            <a:graphicFrameLocks noGrp="1"/>
          </p:cNvGraphicFramePr>
          <p:nvPr>
            <p:extLst>
              <p:ext uri="{D42A27DB-BD31-4B8C-83A1-F6EECF244321}">
                <p14:modId xmlns:p14="http://schemas.microsoft.com/office/powerpoint/2010/main" val="2802775344"/>
              </p:ext>
            </p:extLst>
          </p:nvPr>
        </p:nvGraphicFramePr>
        <p:xfrm>
          <a:off x="7623918" y="2628550"/>
          <a:ext cx="4091964" cy="3045836"/>
        </p:xfrm>
        <a:graphic>
          <a:graphicData uri="http://schemas.openxmlformats.org/drawingml/2006/table">
            <a:tbl>
              <a:tblPr bandRow="1">
                <a:tableStyleId>{5C22544A-7EE6-4342-B048-85BDC9FD1C3A}</a:tableStyleId>
              </a:tblPr>
              <a:tblGrid>
                <a:gridCol w="3156703">
                  <a:extLst>
                    <a:ext uri="{9D8B030D-6E8A-4147-A177-3AD203B41FA5}">
                      <a16:colId xmlns:a16="http://schemas.microsoft.com/office/drawing/2014/main" val="1599524770"/>
                    </a:ext>
                  </a:extLst>
                </a:gridCol>
                <a:gridCol w="935261">
                  <a:extLst>
                    <a:ext uri="{9D8B030D-6E8A-4147-A177-3AD203B41FA5}">
                      <a16:colId xmlns:a16="http://schemas.microsoft.com/office/drawing/2014/main" val="715652716"/>
                    </a:ext>
                  </a:extLst>
                </a:gridCol>
              </a:tblGrid>
              <a:tr h="637949">
                <a:tc>
                  <a:txBody>
                    <a:bodyPr/>
                    <a:lstStyle/>
                    <a:p>
                      <a:r>
                        <a:rPr lang="en-US" sz="1400" dirty="0"/>
                        <a:t>Mass of C</a:t>
                      </a:r>
                      <a:r>
                        <a:rPr lang="en-US" sz="1400" baseline="-25000" dirty="0"/>
                        <a:t>3</a:t>
                      </a:r>
                      <a:r>
                        <a:rPr lang="en-US" sz="1400" dirty="0"/>
                        <a:t>H</a:t>
                      </a:r>
                      <a:r>
                        <a:rPr lang="en-US" sz="1400" baseline="-25000" dirty="0"/>
                        <a:t>7</a:t>
                      </a:r>
                      <a:r>
                        <a:rPr lang="en-US" sz="1400" dirty="0"/>
                        <a:t>OH(l) combusted </a:t>
                      </a:r>
                    </a:p>
                  </a:txBody>
                  <a:tcPr/>
                </a:tc>
                <a:tc>
                  <a:txBody>
                    <a:bodyPr/>
                    <a:lstStyle/>
                    <a:p>
                      <a:r>
                        <a:rPr lang="en-US" sz="1400" dirty="0"/>
                        <a:t>0.55 g </a:t>
                      </a:r>
                    </a:p>
                  </a:txBody>
                  <a:tcPr/>
                </a:tc>
                <a:extLst>
                  <a:ext uri="{0D108BD9-81ED-4DB2-BD59-A6C34878D82A}">
                    <a16:rowId xmlns:a16="http://schemas.microsoft.com/office/drawing/2014/main" val="1734622091"/>
                  </a:ext>
                </a:extLst>
              </a:tr>
              <a:tr h="637949">
                <a:tc>
                  <a:txBody>
                    <a:bodyPr/>
                    <a:lstStyle/>
                    <a:p>
                      <a:r>
                        <a:rPr lang="en-US" sz="1400" dirty="0"/>
                        <a:t>Mass of water heated </a:t>
                      </a:r>
                    </a:p>
                  </a:txBody>
                  <a:tcPr/>
                </a:tc>
                <a:tc>
                  <a:txBody>
                    <a:bodyPr/>
                    <a:lstStyle/>
                    <a:p>
                      <a:r>
                        <a:rPr lang="en-US" sz="1400" dirty="0"/>
                        <a:t>125.00 g </a:t>
                      </a:r>
                    </a:p>
                  </a:txBody>
                  <a:tcPr/>
                </a:tc>
                <a:extLst>
                  <a:ext uri="{0D108BD9-81ED-4DB2-BD59-A6C34878D82A}">
                    <a16:rowId xmlns:a16="http://schemas.microsoft.com/office/drawing/2014/main" val="3950968695"/>
                  </a:ext>
                </a:extLst>
              </a:tr>
              <a:tr h="637949">
                <a:tc>
                  <a:txBody>
                    <a:bodyPr/>
                    <a:lstStyle/>
                    <a:p>
                      <a:r>
                        <a:rPr lang="en-US" sz="1400" dirty="0"/>
                        <a:t>Initial temperature of water </a:t>
                      </a:r>
                    </a:p>
                  </a:txBody>
                  <a:tcPr/>
                </a:tc>
                <a:tc>
                  <a:txBody>
                    <a:bodyPr/>
                    <a:lstStyle/>
                    <a:p>
                      <a:r>
                        <a:rPr lang="en-US" sz="1400" dirty="0"/>
                        <a:t>22.0°C </a:t>
                      </a:r>
                    </a:p>
                  </a:txBody>
                  <a:tcPr/>
                </a:tc>
                <a:extLst>
                  <a:ext uri="{0D108BD9-81ED-4DB2-BD59-A6C34878D82A}">
                    <a16:rowId xmlns:a16="http://schemas.microsoft.com/office/drawing/2014/main" val="1371448107"/>
                  </a:ext>
                </a:extLst>
              </a:tr>
              <a:tr h="637949">
                <a:tc>
                  <a:txBody>
                    <a:bodyPr/>
                    <a:lstStyle/>
                    <a:p>
                      <a:r>
                        <a:rPr lang="en-US" sz="1400" dirty="0"/>
                        <a:t>Final temperature of water </a:t>
                      </a:r>
                    </a:p>
                  </a:txBody>
                  <a:tcPr/>
                </a:tc>
                <a:tc>
                  <a:txBody>
                    <a:bodyPr/>
                    <a:lstStyle/>
                    <a:p>
                      <a:r>
                        <a:rPr lang="en-US" sz="1400" dirty="0"/>
                        <a:t>51.1°C </a:t>
                      </a:r>
                    </a:p>
                  </a:txBody>
                  <a:tcPr/>
                </a:tc>
                <a:extLst>
                  <a:ext uri="{0D108BD9-81ED-4DB2-BD59-A6C34878D82A}">
                    <a16:rowId xmlns:a16="http://schemas.microsoft.com/office/drawing/2014/main" val="2269346201"/>
                  </a:ext>
                </a:extLst>
              </a:tr>
              <a:tr h="494040">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a:t>Specific heat of water 4.18 J/(g·°C) </a:t>
                      </a:r>
                    </a:p>
                  </a:txBody>
                  <a:tcPr/>
                </a:tc>
                <a:tc hMerge="1">
                  <a:txBody>
                    <a:bodyPr/>
                    <a:lstStyle/>
                    <a:p>
                      <a:endParaRPr lang="en-US" dirty="0"/>
                    </a:p>
                  </a:txBody>
                  <a:tcPr/>
                </a:tc>
                <a:extLst>
                  <a:ext uri="{0D108BD9-81ED-4DB2-BD59-A6C34878D82A}">
                    <a16:rowId xmlns:a16="http://schemas.microsoft.com/office/drawing/2014/main" val="200422925"/>
                  </a:ext>
                </a:extLst>
              </a:tr>
            </a:tbl>
          </a:graphicData>
        </a:graphic>
      </p:graphicFrame>
      <p:pic>
        <p:nvPicPr>
          <p:cNvPr id="6" name="Picture 5">
            <a:extLst>
              <a:ext uri="{FF2B5EF4-FFF2-40B4-BE49-F238E27FC236}">
                <a16:creationId xmlns:a16="http://schemas.microsoft.com/office/drawing/2014/main" id="{6AEE8E2B-9BA7-4B5D-9DF4-8F00B58F2F4E}"/>
              </a:ext>
            </a:extLst>
          </p:cNvPr>
          <p:cNvPicPr>
            <a:picLocks noChangeAspect="1"/>
          </p:cNvPicPr>
          <p:nvPr/>
        </p:nvPicPr>
        <p:blipFill>
          <a:blip r:embed="rId2"/>
          <a:stretch>
            <a:fillRect/>
          </a:stretch>
        </p:blipFill>
        <p:spPr>
          <a:xfrm>
            <a:off x="8690994" y="1172305"/>
            <a:ext cx="3024888" cy="1465390"/>
          </a:xfrm>
          <a:prstGeom prst="rect">
            <a:avLst/>
          </a:prstGeom>
        </p:spPr>
      </p:pic>
    </p:spTree>
    <p:extLst>
      <p:ext uri="{BB962C8B-B14F-4D97-AF65-F5344CB8AC3E}">
        <p14:creationId xmlns:p14="http://schemas.microsoft.com/office/powerpoint/2010/main" val="1790913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3F1EF-55ED-4342-A136-7A495B361D3C}"/>
              </a:ext>
            </a:extLst>
          </p:cNvPr>
          <p:cNvSpPr>
            <a:spLocks noGrp="1"/>
          </p:cNvSpPr>
          <p:nvPr>
            <p:ph type="title"/>
          </p:nvPr>
        </p:nvSpPr>
        <p:spPr/>
        <p:txBody>
          <a:bodyPr/>
          <a:lstStyle/>
          <a:p>
            <a:r>
              <a:rPr lang="en-US" dirty="0"/>
              <a:t>Thermodynamics – Practice</a:t>
            </a:r>
            <a:br>
              <a:rPr lang="en-US" dirty="0"/>
            </a:br>
            <a:r>
              <a:rPr lang="en-US" dirty="0"/>
              <a:t>2017 #5b &amp; c</a:t>
            </a:r>
          </a:p>
        </p:txBody>
      </p:sp>
      <p:sp>
        <p:nvSpPr>
          <p:cNvPr id="3" name="Content Placeholder 2">
            <a:extLst>
              <a:ext uri="{FF2B5EF4-FFF2-40B4-BE49-F238E27FC236}">
                <a16:creationId xmlns:a16="http://schemas.microsoft.com/office/drawing/2014/main" id="{8D847C78-BA34-4610-BC20-8CDFF18B609E}"/>
              </a:ext>
            </a:extLst>
          </p:cNvPr>
          <p:cNvSpPr>
            <a:spLocks noGrp="1"/>
          </p:cNvSpPr>
          <p:nvPr>
            <p:ph idx="1"/>
          </p:nvPr>
        </p:nvSpPr>
        <p:spPr/>
        <p:txBody>
          <a:bodyPr>
            <a:normAutofit lnSpcReduction="10000"/>
          </a:bodyPr>
          <a:lstStyle/>
          <a:p>
            <a:r>
              <a:rPr lang="en-US" dirty="0"/>
              <a:t>(b) Based on the experimental data, if one mole of C</a:t>
            </a:r>
            <a:r>
              <a:rPr lang="en-US" baseline="-25000" dirty="0"/>
              <a:t>3</a:t>
            </a:r>
            <a:r>
              <a:rPr lang="en-US" dirty="0"/>
              <a:t>H</a:t>
            </a:r>
            <a:r>
              <a:rPr lang="en-US" baseline="-25000" dirty="0"/>
              <a:t>7</a:t>
            </a:r>
            <a:r>
              <a:rPr lang="en-US" dirty="0"/>
              <a:t>OH(l) is combusted, how much heat, in kJ, is released? Report your answer with the correct number of significant figures. </a:t>
            </a:r>
          </a:p>
          <a:p>
            <a:endParaRPr lang="en-US" dirty="0"/>
          </a:p>
          <a:p>
            <a:r>
              <a:rPr lang="en-US" dirty="0"/>
              <a:t>(c) A second student performs the experiment using the same mass of water at the same initial temperature. However, the student uses an alcohol burner containing C</a:t>
            </a:r>
            <a:r>
              <a:rPr lang="en-US" baseline="-25000" dirty="0"/>
              <a:t>3</a:t>
            </a:r>
            <a:r>
              <a:rPr lang="en-US" dirty="0"/>
              <a:t>H</a:t>
            </a:r>
            <a:r>
              <a:rPr lang="en-US" baseline="-25000" dirty="0"/>
              <a:t>7</a:t>
            </a:r>
            <a:r>
              <a:rPr lang="en-US" dirty="0"/>
              <a:t>OH(l) that is contaminated with water, which is miscible with C</a:t>
            </a:r>
            <a:r>
              <a:rPr lang="en-US" baseline="-25000" dirty="0"/>
              <a:t>3</a:t>
            </a:r>
            <a:r>
              <a:rPr lang="en-US" dirty="0"/>
              <a:t>H</a:t>
            </a:r>
            <a:r>
              <a:rPr lang="en-US" baseline="-25000" dirty="0"/>
              <a:t>7</a:t>
            </a:r>
            <a:r>
              <a:rPr lang="en-US" dirty="0"/>
              <a:t>OH(l). The difference in mass of the alcohol burner before and after the combustion in this experiment is also 0.55 g. Would the final temperature of the water in the beaker heated by the alcohol burner in this experiment be greater than, less than, or equal to the final temperature of the water in the beaker in the first student’s experiment? Justify your answer. </a:t>
            </a:r>
          </a:p>
          <a:p>
            <a:endParaRPr lang="en-US" dirty="0"/>
          </a:p>
        </p:txBody>
      </p:sp>
    </p:spTree>
    <p:extLst>
      <p:ext uri="{BB962C8B-B14F-4D97-AF65-F5344CB8AC3E}">
        <p14:creationId xmlns:p14="http://schemas.microsoft.com/office/powerpoint/2010/main" val="239907674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987</TotalTime>
  <Words>2533</Words>
  <Application>Microsoft Office PowerPoint</Application>
  <PresentationFormat>Widescreen</PresentationFormat>
  <Paragraphs>157</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Century Gothic</vt:lpstr>
      <vt:lpstr>Wingdings 3</vt:lpstr>
      <vt:lpstr>Wisp</vt:lpstr>
      <vt:lpstr>AP Exam – Lab Topics Review</vt:lpstr>
      <vt:lpstr>Beer – Lambert Law</vt:lpstr>
      <vt:lpstr>Ion Concentration in Solution</vt:lpstr>
      <vt:lpstr>Reaction Calculations</vt:lpstr>
      <vt:lpstr>Heat of Solution</vt:lpstr>
      <vt:lpstr>Heat of Solution – Practice 2016 – #1ai &amp; aii</vt:lpstr>
      <vt:lpstr>Heat of Solution – Practice 2016 - #1b-d</vt:lpstr>
      <vt:lpstr>Thermodynamics – Practice 2017 #5a</vt:lpstr>
      <vt:lpstr>Thermodynamics – Practice 2017 #5b &amp; c</vt:lpstr>
      <vt:lpstr>Acid-Base Titrations</vt:lpstr>
      <vt:lpstr>Acid-Base Practice  2016 - #2a-c</vt:lpstr>
      <vt:lpstr>Acid-Base Practice 2017 #3ci &amp; ii</vt:lpstr>
      <vt:lpstr>Acid-Base Practice 2017 #3d</vt:lpstr>
      <vt:lpstr>Acid-Base Practice 2016 #7a</vt:lpstr>
      <vt:lpstr>Acid-Base Practice 2016 #7b-c</vt:lpstr>
      <vt:lpstr>Chromatography</vt:lpstr>
      <vt:lpstr>Chromatography – Practice 2017 #4</vt:lpstr>
      <vt:lpstr>Bonding &amp; Properties</vt:lpstr>
      <vt:lpstr>Bonding and Solutions – Practice 2016 - #3</vt:lpstr>
      <vt:lpstr>Bonding and Solutions – Practice 2016 - #3a-c</vt:lpstr>
      <vt:lpstr>Bonding and Solutions – Practice 2016 - #3d</vt:lpstr>
      <vt:lpstr>Kinetics</vt:lpstr>
      <vt:lpstr>Kinetics – Practice 2016 – #5 data</vt:lpstr>
      <vt:lpstr>Kinetics – Practice 2016 – #5a-c</vt:lpstr>
      <vt:lpstr>Redox Titration</vt:lpstr>
      <vt:lpstr>Le Chatelier’s Principle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Exam – Lab Topics Review</dc:title>
  <dc:creator>Petras, Anthony</dc:creator>
  <cp:lastModifiedBy>Petras, Anthony</cp:lastModifiedBy>
  <cp:revision>25</cp:revision>
  <dcterms:created xsi:type="dcterms:W3CDTF">2020-05-04T20:20:02Z</dcterms:created>
  <dcterms:modified xsi:type="dcterms:W3CDTF">2020-05-05T12:47:12Z</dcterms:modified>
</cp:coreProperties>
</file>